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5"/>
  </p:notesMasterIdLst>
  <p:sldIdLst>
    <p:sldId id="340" r:id="rId2"/>
    <p:sldId id="341" r:id="rId3"/>
    <p:sldId id="349" r:id="rId4"/>
    <p:sldId id="350" r:id="rId5"/>
    <p:sldId id="342" r:id="rId6"/>
    <p:sldId id="351" r:id="rId7"/>
    <p:sldId id="343" r:id="rId8"/>
    <p:sldId id="344" r:id="rId9"/>
    <p:sldId id="352" r:id="rId10"/>
    <p:sldId id="348" r:id="rId11"/>
    <p:sldId id="345" r:id="rId12"/>
    <p:sldId id="346" r:id="rId13"/>
    <p:sldId id="347" r:id="rId1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40"/>
            <p14:sldId id="341"/>
            <p14:sldId id="349"/>
            <p14:sldId id="350"/>
            <p14:sldId id="342"/>
            <p14:sldId id="351"/>
            <p14:sldId id="343"/>
            <p14:sldId id="344"/>
            <p14:sldId id="352"/>
            <p14:sldId id="348"/>
            <p14:sldId id="345"/>
            <p14:sldId id="346"/>
            <p14:sldId id="347"/>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3FB"/>
    <a:srgbClr val="F1F3FA"/>
    <a:srgbClr val="F1887C"/>
    <a:srgbClr val="3E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5"/>
    <p:restoredTop sz="93186" autoAdjust="0"/>
  </p:normalViewPr>
  <p:slideViewPr>
    <p:cSldViewPr showGuides="1">
      <p:cViewPr varScale="1">
        <p:scale>
          <a:sx n="141" d="100"/>
          <a:sy n="141" d="100"/>
        </p:scale>
        <p:origin x="834"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21/10/2021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5" name="Image 4">
            <a:extLst>
              <a:ext uri="{FF2B5EF4-FFF2-40B4-BE49-F238E27FC236}">
                <a16:creationId xmlns:a16="http://schemas.microsoft.com/office/drawing/2014/main" id="{A885EDA3-7B62-9C46-9D50-3111AAFA8550}"/>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DD252B-B1F0-EA44-9CF8-9C70E31B01E1}"/>
              </a:ext>
            </a:extLst>
          </p:cNvPr>
          <p:cNvSpPr/>
          <p:nvPr userDrawn="1"/>
        </p:nvSpPr>
        <p:spPr>
          <a:xfrm>
            <a:off x="0" y="987574"/>
            <a:ext cx="9144000" cy="3795926"/>
          </a:xfrm>
          <a:prstGeom prst="rect">
            <a:avLst/>
          </a:prstGeom>
          <a:solidFill>
            <a:srgbClr val="F2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2F3FB"/>
              </a:solidFill>
            </a:endParaRPr>
          </a:p>
        </p:txBody>
      </p:sp>
      <p:pic>
        <p:nvPicPr>
          <p:cNvPr id="18" name="Image 17">
            <a:extLst>
              <a:ext uri="{FF2B5EF4-FFF2-40B4-BE49-F238E27FC236}">
                <a16:creationId xmlns:a16="http://schemas.microsoft.com/office/drawing/2014/main" id="{0D3CB7B2-9541-4742-A711-2283FB1F2ABD}"/>
              </a:ext>
            </a:extLst>
          </p:cNvPr>
          <p:cNvPicPr>
            <a:picLocks noChangeAspect="1"/>
          </p:cNvPicPr>
          <p:nvPr userDrawn="1"/>
        </p:nvPicPr>
        <p:blipFill>
          <a:blip r:embed="rId2"/>
          <a:srcRect/>
          <a:stretch/>
        </p:blipFill>
        <p:spPr>
          <a:xfrm>
            <a:off x="0" y="4787900"/>
            <a:ext cx="9144000" cy="35560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AC5CB4F7-F83D-4C45-AF01-24699D6FB8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2026" y="108000"/>
            <a:ext cx="791582" cy="791582"/>
          </a:xfrm>
          <a:prstGeom prst="rect">
            <a:avLst/>
          </a:prstGeom>
        </p:spPr>
      </p:pic>
      <p:pic>
        <p:nvPicPr>
          <p:cNvPr id="10" name="Image 9" descr="Une image contenant table&#10;&#10;Description générée automatiquement">
            <a:extLst>
              <a:ext uri="{FF2B5EF4-FFF2-40B4-BE49-F238E27FC236}">
                <a16:creationId xmlns:a16="http://schemas.microsoft.com/office/drawing/2014/main" id="{62818ADD-1AE7-9D4C-8680-BDCA0325A8AB}"/>
              </a:ext>
            </a:extLst>
          </p:cNvPr>
          <p:cNvPicPr>
            <a:picLocks noChangeAspect="1"/>
          </p:cNvPicPr>
          <p:nvPr userDrawn="1"/>
        </p:nvPicPr>
        <p:blipFill>
          <a:blip r:embed="rId4"/>
          <a:stretch>
            <a:fillRect/>
          </a:stretch>
        </p:blipFill>
        <p:spPr>
          <a:xfrm>
            <a:off x="7550554" y="192137"/>
            <a:ext cx="1224136" cy="508857"/>
          </a:xfrm>
          <a:prstGeom prst="rect">
            <a:avLst/>
          </a:prstGeom>
        </p:spPr>
      </p:pic>
      <p:sp>
        <p:nvSpPr>
          <p:cNvPr id="16" name="Espace réservé du texte 5">
            <a:extLst>
              <a:ext uri="{FF2B5EF4-FFF2-40B4-BE49-F238E27FC236}">
                <a16:creationId xmlns:a16="http://schemas.microsoft.com/office/drawing/2014/main" id="{CC62126E-B60B-CF47-A9C7-704FF53E051D}"/>
              </a:ext>
            </a:extLst>
          </p:cNvPr>
          <p:cNvSpPr>
            <a:spLocks noGrp="1"/>
          </p:cNvSpPr>
          <p:nvPr>
            <p:ph type="body" sz="quarter" idx="14" hasCustomPrompt="1"/>
          </p:nvPr>
        </p:nvSpPr>
        <p:spPr>
          <a:xfrm>
            <a:off x="360000" y="1851670"/>
            <a:ext cx="8424000" cy="2077200"/>
          </a:xfrm>
        </p:spPr>
        <p:txBody>
          <a:bodyPr/>
          <a:lstStyle>
            <a:lvl1pPr>
              <a:defRPr sz="3250" b="1"/>
            </a:lvl1pPr>
            <a:lvl2pPr marL="0" indent="0">
              <a:buFontTx/>
              <a:buNone/>
              <a:defRPr sz="1850"/>
            </a:lvl2pPr>
          </a:lstStyle>
          <a:p>
            <a:r>
              <a:rPr lang="fr-FR" dirty="0"/>
              <a:t>LOREM IPSUM DOLOR SIT </a:t>
            </a:r>
            <a:br>
              <a:rPr lang="fr-FR" dirty="0"/>
            </a:br>
            <a:r>
              <a:rPr lang="fr-FR" dirty="0"/>
              <a:t>AMET CONSECTETUR</a:t>
            </a:r>
          </a:p>
          <a:p>
            <a:pPr lvl="1"/>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endParaRPr lang="fr-FR" dirty="0"/>
          </a:p>
        </p:txBody>
      </p:sp>
      <p:sp>
        <p:nvSpPr>
          <p:cNvPr id="17" name="Espace réservé du numéro de diapositive 5">
            <a:extLst>
              <a:ext uri="{FF2B5EF4-FFF2-40B4-BE49-F238E27FC236}">
                <a16:creationId xmlns:a16="http://schemas.microsoft.com/office/drawing/2014/main" id="{7F6969AC-2780-9D46-8FCA-5D4ED9E95658}"/>
              </a:ext>
            </a:extLst>
          </p:cNvPr>
          <p:cNvSpPr>
            <a:spLocks noGrp="1"/>
          </p:cNvSpPr>
          <p:nvPr>
            <p:ph type="sldNum" sz="quarter" idx="4"/>
          </p:nvPr>
        </p:nvSpPr>
        <p:spPr bwMode="gray">
          <a:xfrm>
            <a:off x="7433999"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5" name="Espace réservé du numéro de diapositive 4"/>
          <p:cNvSpPr>
            <a:spLocks noGrp="1"/>
          </p:cNvSpPr>
          <p:nvPr>
            <p:ph type="sldNum" sz="quarter" idx="12"/>
          </p:nvPr>
        </p:nvSpPr>
        <p:spPr bwMode="gray">
          <a:xfrm>
            <a:off x="7433999" y="4783500"/>
            <a:ext cx="1350000" cy="360000"/>
          </a:xfrm>
          <a:prstGeom prst="rect">
            <a:avLst/>
          </a:prstGeom>
        </p:spPr>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6" name="ZoneTexte 5">
            <a:extLst>
              <a:ext uri="{FF2B5EF4-FFF2-40B4-BE49-F238E27FC236}">
                <a16:creationId xmlns:a16="http://schemas.microsoft.com/office/drawing/2014/main" id="{D1DE371A-9213-6F4F-954A-60B12CE98A9D}"/>
              </a:ext>
            </a:extLst>
          </p:cNvPr>
          <p:cNvSpPr txBox="1"/>
          <p:nvPr userDrawn="1"/>
        </p:nvSpPr>
        <p:spPr>
          <a:xfrm>
            <a:off x="1576039" y="341971"/>
            <a:ext cx="184731" cy="369332"/>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368" y="738000"/>
            <a:ext cx="9144000" cy="40455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a:p>
            <a:r>
              <a:rPr lang="fr-FR" dirty="0"/>
              <a:t>Ou LAISSER LE FOND BLEU CLAIR SI PAS DE VISUEL</a:t>
            </a:r>
          </a:p>
        </p:txBody>
      </p:sp>
      <p:sp>
        <p:nvSpPr>
          <p:cNvPr id="2" name="Titre 1"/>
          <p:cNvSpPr>
            <a:spLocks noGrp="1"/>
          </p:cNvSpPr>
          <p:nvPr>
            <p:ph type="title" hasCustomPrompt="1"/>
          </p:nvPr>
        </p:nvSpPr>
        <p:spPr bwMode="gray">
          <a:xfrm>
            <a:off x="359999" y="738000"/>
            <a:ext cx="8424000" cy="377796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5" name="Espace réservé du numéro de diapositive 4"/>
          <p:cNvSpPr>
            <a:spLocks noGrp="1"/>
          </p:cNvSpPr>
          <p:nvPr>
            <p:ph type="sldNum" sz="quarter" idx="12"/>
          </p:nvPr>
        </p:nvSpPr>
        <p:spPr bwMode="gray">
          <a:xfrm>
            <a:off x="7433999" y="4783500"/>
            <a:ext cx="1350000" cy="360000"/>
          </a:xfrm>
          <a:prstGeom prst="rect">
            <a:avLst/>
          </a:prstGeom>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5" name="Espace réservé du numéro de diapositive 4"/>
          <p:cNvSpPr>
            <a:spLocks noGrp="1"/>
          </p:cNvSpPr>
          <p:nvPr>
            <p:ph type="sldNum" sz="quarter" idx="12"/>
          </p:nvPr>
        </p:nvSpPr>
        <p:spPr bwMode="gray">
          <a:xfrm>
            <a:off x="7433999" y="4783500"/>
            <a:ext cx="1350000" cy="360000"/>
          </a:xfrm>
          <a:prstGeom prst="rect">
            <a:avLst/>
          </a:prstGeom>
        </p:spPr>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7035B9D-D3CA-4545-A2E3-817B85DF3AED}"/>
              </a:ext>
            </a:extLst>
          </p:cNvPr>
          <p:cNvPicPr>
            <a:picLocks noChangeAspect="1"/>
          </p:cNvPicPr>
          <p:nvPr userDrawn="1"/>
        </p:nvPicPr>
        <p:blipFill>
          <a:blip r:embed="rId7"/>
          <a:srcRect/>
          <a:stretch/>
        </p:blipFill>
        <p:spPr>
          <a:xfrm>
            <a:off x="0" y="4787900"/>
            <a:ext cx="9144000" cy="355600"/>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9475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433999"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2" name="Image 11" descr="Une image contenant table&#10;&#10;Description générée automatiquement">
            <a:extLst>
              <a:ext uri="{FF2B5EF4-FFF2-40B4-BE49-F238E27FC236}">
                <a16:creationId xmlns:a16="http://schemas.microsoft.com/office/drawing/2014/main" id="{4BA99420-0C17-C24D-B87D-41DF8DC1F8C7}"/>
              </a:ext>
            </a:extLst>
          </p:cNvPr>
          <p:cNvPicPr>
            <a:picLocks noChangeAspect="1"/>
          </p:cNvPicPr>
          <p:nvPr userDrawn="1"/>
        </p:nvPicPr>
        <p:blipFill>
          <a:blip r:embed="rId9"/>
          <a:stretch>
            <a:fillRect/>
          </a:stretch>
        </p:blipFill>
        <p:spPr>
          <a:xfrm>
            <a:off x="1115616" y="192137"/>
            <a:ext cx="835079" cy="34713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dt="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prixsamuelpaty@gmail.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351AEA2-3093-412B-97B7-37B0CCCBCA61}"/>
              </a:ext>
            </a:extLst>
          </p:cNvPr>
          <p:cNvSpPr>
            <a:spLocks noGrp="1"/>
          </p:cNvSpPr>
          <p:nvPr>
            <p:ph type="title"/>
          </p:nvPr>
        </p:nvSpPr>
        <p:spPr/>
        <p:txBody>
          <a:bodyPr/>
          <a:lstStyle/>
          <a:p>
            <a:endParaRPr lang="fr-FR"/>
          </a:p>
        </p:txBody>
      </p:sp>
      <p:sp>
        <p:nvSpPr>
          <p:cNvPr id="8" name="Espace réservé du texte 7">
            <a:extLst>
              <a:ext uri="{FF2B5EF4-FFF2-40B4-BE49-F238E27FC236}">
                <a16:creationId xmlns:a16="http://schemas.microsoft.com/office/drawing/2014/main" id="{711BBE47-60B2-40F3-A875-60744055FA0F}"/>
              </a:ext>
            </a:extLst>
          </p:cNvPr>
          <p:cNvSpPr>
            <a:spLocks noGrp="1"/>
          </p:cNvSpPr>
          <p:nvPr>
            <p:ph type="body" sz="quarter" idx="14"/>
          </p:nvPr>
        </p:nvSpPr>
        <p:spPr/>
        <p:txBody>
          <a:bodyPr/>
          <a:lstStyle/>
          <a:p>
            <a:r>
              <a:rPr lang="fr-FR" dirty="0">
                <a:solidFill>
                  <a:schemeClr val="bg2">
                    <a:lumMod val="75000"/>
                  </a:schemeClr>
                </a:solidFill>
              </a:rPr>
              <a:t>3. DES MODALITES PEDAGOGIQUES PLURIELLES</a:t>
            </a:r>
          </a:p>
        </p:txBody>
      </p:sp>
      <p:sp>
        <p:nvSpPr>
          <p:cNvPr id="3" name="Espace réservé du numéro de diapositive 2">
            <a:extLst>
              <a:ext uri="{FF2B5EF4-FFF2-40B4-BE49-F238E27FC236}">
                <a16:creationId xmlns:a16="http://schemas.microsoft.com/office/drawing/2014/main" id="{BB2FAE47-1C8F-49AE-AE1E-A119A5EC0EA3}"/>
              </a:ext>
            </a:extLst>
          </p:cNvPr>
          <p:cNvSpPr>
            <a:spLocks noGrp="1"/>
          </p:cNvSpPr>
          <p:nvPr>
            <p:ph type="sldNum" sz="quarter" idx="4"/>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929080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23C580A-BF9A-479A-AF3D-1A4A86CC9196}"/>
              </a:ext>
            </a:extLst>
          </p:cNvPr>
          <p:cNvSpPr>
            <a:spLocks noGrp="1"/>
          </p:cNvSpPr>
          <p:nvPr>
            <p:ph type="title"/>
          </p:nvPr>
        </p:nvSpPr>
        <p:spPr/>
        <p:txBody>
          <a:bodyPr/>
          <a:lstStyle/>
          <a:p>
            <a:r>
              <a:rPr lang="fr-FR" dirty="0"/>
              <a:t>POINT TECHNIQUE : CRÉER UNE WEBRADIO </a:t>
            </a:r>
            <a:br>
              <a:rPr lang="fr-FR" dirty="0"/>
            </a:br>
            <a:r>
              <a:rPr lang="fr-FR" dirty="0"/>
              <a:t>SITE DU CLEMI</a:t>
            </a:r>
          </a:p>
        </p:txBody>
      </p:sp>
      <p:sp>
        <p:nvSpPr>
          <p:cNvPr id="3" name="Espace réservé du numéro de diapositive 2">
            <a:extLst>
              <a:ext uri="{FF2B5EF4-FFF2-40B4-BE49-F238E27FC236}">
                <a16:creationId xmlns:a16="http://schemas.microsoft.com/office/drawing/2014/main" id="{48EA737B-D76C-4ADE-A1AA-0BBCF51E2983}"/>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11" name="Espace réservé du texte 10">
            <a:extLst>
              <a:ext uri="{FF2B5EF4-FFF2-40B4-BE49-F238E27FC236}">
                <a16:creationId xmlns:a16="http://schemas.microsoft.com/office/drawing/2014/main" id="{9C86E60B-0043-41DC-A01F-CDDD66A30BD9}"/>
              </a:ext>
            </a:extLst>
          </p:cNvPr>
          <p:cNvSpPr>
            <a:spLocks noGrp="1"/>
          </p:cNvSpPr>
          <p:nvPr>
            <p:ph type="body" sz="quarter" idx="15"/>
          </p:nvPr>
        </p:nvSpPr>
        <p:spPr>
          <a:xfrm>
            <a:off x="2209684" y="2381797"/>
            <a:ext cx="2362316" cy="2367473"/>
          </a:xfrm>
        </p:spPr>
        <p:txBody>
          <a:bodyPr/>
          <a:lstStyle/>
          <a:p>
            <a:endParaRPr lang="fr-FR" dirty="0"/>
          </a:p>
        </p:txBody>
      </p:sp>
      <p:pic>
        <p:nvPicPr>
          <p:cNvPr id="15" name="Image 14">
            <a:extLst>
              <a:ext uri="{FF2B5EF4-FFF2-40B4-BE49-F238E27FC236}">
                <a16:creationId xmlns:a16="http://schemas.microsoft.com/office/drawing/2014/main" id="{00323C93-EDC7-4A84-9EA7-CB0F3D0D1695}"/>
              </a:ext>
            </a:extLst>
          </p:cNvPr>
          <p:cNvPicPr>
            <a:picLocks noChangeAspect="1"/>
          </p:cNvPicPr>
          <p:nvPr/>
        </p:nvPicPr>
        <p:blipFill>
          <a:blip r:embed="rId2"/>
          <a:stretch>
            <a:fillRect/>
          </a:stretch>
        </p:blipFill>
        <p:spPr>
          <a:xfrm>
            <a:off x="5413259" y="1620000"/>
            <a:ext cx="3370740" cy="3163500"/>
          </a:xfrm>
          <a:prstGeom prst="rect">
            <a:avLst/>
          </a:prstGeom>
        </p:spPr>
      </p:pic>
      <p:sp>
        <p:nvSpPr>
          <p:cNvPr id="12" name="Espace réservé du texte 11">
            <a:extLst>
              <a:ext uri="{FF2B5EF4-FFF2-40B4-BE49-F238E27FC236}">
                <a16:creationId xmlns:a16="http://schemas.microsoft.com/office/drawing/2014/main" id="{F3D00676-7BC8-482A-A969-5D73E6669A1B}"/>
              </a:ext>
            </a:extLst>
          </p:cNvPr>
          <p:cNvSpPr>
            <a:spLocks noGrp="1"/>
          </p:cNvSpPr>
          <p:nvPr>
            <p:ph type="body" sz="quarter" idx="16"/>
          </p:nvPr>
        </p:nvSpPr>
        <p:spPr/>
        <p:txBody>
          <a:bodyPr/>
          <a:lstStyle/>
          <a:p>
            <a:endParaRPr lang="fr-FR" dirty="0"/>
          </a:p>
        </p:txBody>
      </p:sp>
      <p:pic>
        <p:nvPicPr>
          <p:cNvPr id="1030" name="Picture 6">
            <a:extLst>
              <a:ext uri="{FF2B5EF4-FFF2-40B4-BE49-F238E27FC236}">
                <a16:creationId xmlns:a16="http://schemas.microsoft.com/office/drawing/2014/main" id="{7C109D0B-8D7A-46E4-87B5-3AE40C25E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20000"/>
            <a:ext cx="4464496" cy="303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5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90D644D8-4B6B-4116-9BDE-1713BA64A9CA}"/>
              </a:ext>
            </a:extLst>
          </p:cNvPr>
          <p:cNvSpPr>
            <a:spLocks noGrp="1"/>
          </p:cNvSpPr>
          <p:nvPr>
            <p:ph type="title"/>
          </p:nvPr>
        </p:nvSpPr>
        <p:spPr/>
        <p:txBody>
          <a:bodyPr/>
          <a:lstStyle/>
          <a:p>
            <a:endParaRPr lang="fr-FR"/>
          </a:p>
        </p:txBody>
      </p:sp>
      <p:sp>
        <p:nvSpPr>
          <p:cNvPr id="8" name="Espace réservé du texte 7">
            <a:extLst>
              <a:ext uri="{FF2B5EF4-FFF2-40B4-BE49-F238E27FC236}">
                <a16:creationId xmlns:a16="http://schemas.microsoft.com/office/drawing/2014/main" id="{F11F80FD-4B74-4010-BBEC-9B11E2C7B689}"/>
              </a:ext>
            </a:extLst>
          </p:cNvPr>
          <p:cNvSpPr>
            <a:spLocks noGrp="1"/>
          </p:cNvSpPr>
          <p:nvPr>
            <p:ph type="body" sz="quarter" idx="14"/>
          </p:nvPr>
        </p:nvSpPr>
        <p:spPr/>
        <p:txBody>
          <a:bodyPr/>
          <a:lstStyle/>
          <a:p>
            <a:r>
              <a:rPr lang="fr-FR" dirty="0">
                <a:solidFill>
                  <a:schemeClr val="bg2">
                    <a:lumMod val="75000"/>
                  </a:schemeClr>
                </a:solidFill>
              </a:rPr>
              <a:t>4. LA PRODUCTION FINALE : LES ATTENDUS</a:t>
            </a:r>
          </a:p>
        </p:txBody>
      </p:sp>
      <p:sp>
        <p:nvSpPr>
          <p:cNvPr id="3" name="Espace réservé du numéro de diapositive 2">
            <a:extLst>
              <a:ext uri="{FF2B5EF4-FFF2-40B4-BE49-F238E27FC236}">
                <a16:creationId xmlns:a16="http://schemas.microsoft.com/office/drawing/2014/main" id="{D93EEC4A-CBFC-482F-85D1-84EC8F2A90D3}"/>
              </a:ext>
            </a:extLst>
          </p:cNvPr>
          <p:cNvSpPr>
            <a:spLocks noGrp="1"/>
          </p:cNvSpPr>
          <p:nvPr>
            <p:ph type="sldNum" sz="quarter" idx="4"/>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306763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015AC78-18FD-4501-8919-D10939D78471}"/>
              </a:ext>
            </a:extLst>
          </p:cNvPr>
          <p:cNvSpPr>
            <a:spLocks noGrp="1"/>
          </p:cNvSpPr>
          <p:nvPr>
            <p:ph type="title"/>
          </p:nvPr>
        </p:nvSpPr>
        <p:spPr/>
        <p:txBody>
          <a:bodyPr/>
          <a:lstStyle/>
          <a:p>
            <a:r>
              <a:rPr lang="fr-FR" dirty="0">
                <a:solidFill>
                  <a:schemeClr val="tx2">
                    <a:lumMod val="75000"/>
                  </a:schemeClr>
                </a:solidFill>
              </a:rPr>
              <a:t>A. LES CRITERES D’EVALUATION</a:t>
            </a:r>
          </a:p>
        </p:txBody>
      </p:sp>
      <p:sp>
        <p:nvSpPr>
          <p:cNvPr id="4" name="Espace réservé du numéro de diapositive 3">
            <a:extLst>
              <a:ext uri="{FF2B5EF4-FFF2-40B4-BE49-F238E27FC236}">
                <a16:creationId xmlns:a16="http://schemas.microsoft.com/office/drawing/2014/main" id="{93752175-6D20-468E-B519-49B5D1402A92}"/>
              </a:ext>
            </a:extLst>
          </p:cNvPr>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Espace réservé du texte 5">
            <a:extLst>
              <a:ext uri="{FF2B5EF4-FFF2-40B4-BE49-F238E27FC236}">
                <a16:creationId xmlns:a16="http://schemas.microsoft.com/office/drawing/2014/main" id="{E23C91B3-E84F-4CCD-A20A-939C61BB1041}"/>
              </a:ext>
            </a:extLst>
          </p:cNvPr>
          <p:cNvSpPr>
            <a:spLocks noGrp="1"/>
          </p:cNvSpPr>
          <p:nvPr>
            <p:ph type="body" sz="quarter" idx="13"/>
          </p:nvPr>
        </p:nvSpPr>
        <p:spPr/>
        <p:txBody>
          <a:bodyPr/>
          <a:lstStyle/>
          <a:p>
            <a:pPr marL="171450" indent="-171450">
              <a:buFontTx/>
              <a:buChar char="-"/>
            </a:pPr>
            <a:r>
              <a:rPr lang="fr-FR" dirty="0"/>
              <a:t>3 AXES PRINCIPAUX :</a:t>
            </a:r>
          </a:p>
          <a:p>
            <a:pPr marL="171450" indent="-171450">
              <a:buFont typeface="Wingdings" panose="05000000000000000000" pitchFamily="2" charset="2"/>
              <a:buChar char="Ø"/>
            </a:pPr>
            <a:r>
              <a:rPr lang="fr-FR" sz="1100" dirty="0"/>
              <a:t>LA PERTINENCE ET L’ORIGINALITÉ DE L’ACTION EN FONCTION DU THÈME PROPOSÉ :</a:t>
            </a:r>
          </a:p>
          <a:p>
            <a:pPr marL="0" indent="0">
              <a:buNone/>
            </a:pPr>
            <a:r>
              <a:rPr lang="fr-FR" b="0" dirty="0"/>
              <a:t> Le sujet a-t-il été respecté ? A-t-il permis une réelle réflexion de la part des élèves ?</a:t>
            </a:r>
          </a:p>
          <a:p>
            <a:pPr marL="0" indent="0">
              <a:buNone/>
            </a:pPr>
            <a:r>
              <a:rPr lang="fr-FR" b="0" dirty="0"/>
              <a:t>Dans le cas d’un EPI, quelle est la contribution de chacune des disciplines ? </a:t>
            </a:r>
          </a:p>
        </p:txBody>
      </p:sp>
      <p:sp>
        <p:nvSpPr>
          <p:cNvPr id="7" name="Espace réservé du texte 6">
            <a:extLst>
              <a:ext uri="{FF2B5EF4-FFF2-40B4-BE49-F238E27FC236}">
                <a16:creationId xmlns:a16="http://schemas.microsoft.com/office/drawing/2014/main" id="{995EB4E3-CDDB-4756-A591-A1A95B2250CD}"/>
              </a:ext>
            </a:extLst>
          </p:cNvPr>
          <p:cNvSpPr>
            <a:spLocks noGrp="1"/>
          </p:cNvSpPr>
          <p:nvPr>
            <p:ph type="body" sz="quarter" idx="14"/>
          </p:nvPr>
        </p:nvSpPr>
        <p:spPr/>
        <p:txBody>
          <a:bodyPr/>
          <a:lstStyle/>
          <a:p>
            <a:pPr marL="171450" marR="0" lvl="0" indent="-171450" algn="l" defTabSz="914400" rtl="0" eaLnBrk="1" fontAlgn="auto" latinLnBrk="0" hangingPunct="1">
              <a:lnSpc>
                <a:spcPct val="100000"/>
              </a:lnSpc>
              <a:spcBef>
                <a:spcPts val="400"/>
              </a:spcBef>
              <a:spcAft>
                <a:spcPts val="800"/>
              </a:spcAft>
              <a:buClrTx/>
              <a:buSzTx/>
              <a:buFont typeface="Wingdings" panose="05000000000000000000" pitchFamily="2" charset="2"/>
              <a:buChar char="Ø"/>
              <a:tabLst/>
              <a:defRPr/>
            </a:pPr>
            <a:r>
              <a:rPr kumimoji="0" lang="fr-FR" sz="1050" i="0" u="none" strike="noStrike" kern="1200" cap="none" spc="0" normalizeH="0" baseline="0" noProof="0" dirty="0">
                <a:ln>
                  <a:noFill/>
                </a:ln>
                <a:solidFill>
                  <a:srgbClr val="000000"/>
                </a:solidFill>
                <a:effectLst/>
                <a:uLnTx/>
                <a:uFillTx/>
                <a:latin typeface="Arial"/>
                <a:ea typeface="+mn-ea"/>
                <a:cs typeface="+mn-cs"/>
              </a:rPr>
              <a:t>LA PROFONDEUR DE LA RÉFLEXION MENÉE :</a:t>
            </a:r>
          </a:p>
          <a:p>
            <a:pPr marL="0" marR="0" lvl="0" indent="0" algn="l" defTabSz="914400" rtl="0" eaLnBrk="1" fontAlgn="auto" latinLnBrk="0" hangingPunct="1">
              <a:lnSpc>
                <a:spcPct val="100000"/>
              </a:lnSpc>
              <a:spcBef>
                <a:spcPts val="400"/>
              </a:spcBef>
              <a:spcAft>
                <a:spcPts val="800"/>
              </a:spcAft>
              <a:buClrTx/>
              <a:buSzTx/>
              <a:buNone/>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 </a:t>
            </a:r>
            <a:r>
              <a:rPr lang="fr-FR" b="0" dirty="0">
                <a:solidFill>
                  <a:srgbClr val="000000"/>
                </a:solidFill>
                <a:latin typeface="Arial"/>
              </a:rPr>
              <a:t>Q</a:t>
            </a:r>
            <a:r>
              <a:rPr kumimoji="0" lang="fr-FR" sz="1050" b="0" i="0" u="none" strike="noStrike" kern="1200" cap="none" spc="0" normalizeH="0" baseline="0" noProof="0" dirty="0" err="1">
                <a:ln>
                  <a:noFill/>
                </a:ln>
                <a:solidFill>
                  <a:srgbClr val="000000"/>
                </a:solidFill>
                <a:effectLst/>
                <a:uLnTx/>
                <a:uFillTx/>
                <a:latin typeface="Arial"/>
                <a:ea typeface="+mn-ea"/>
                <a:cs typeface="+mn-cs"/>
              </a:rPr>
              <a:t>uels</a:t>
            </a:r>
            <a:r>
              <a:rPr kumimoji="0" lang="fr-FR" sz="1050" b="0" i="0" u="none" strike="noStrike" kern="1200" cap="none" spc="0" normalizeH="0" baseline="0" noProof="0" dirty="0">
                <a:ln>
                  <a:noFill/>
                </a:ln>
                <a:solidFill>
                  <a:srgbClr val="000000"/>
                </a:solidFill>
                <a:effectLst/>
                <a:uLnTx/>
                <a:uFillTx/>
                <a:latin typeface="Arial"/>
                <a:ea typeface="+mn-ea"/>
                <a:cs typeface="+mn-cs"/>
              </a:rPr>
              <a:t> arguments sont proposés ? A partir de quelles références ?</a:t>
            </a:r>
          </a:p>
          <a:p>
            <a:pPr marL="0" indent="0">
              <a:buNone/>
            </a:pPr>
            <a:r>
              <a:rPr lang="fr-FR" b="0" dirty="0">
                <a:solidFill>
                  <a:srgbClr val="000000"/>
                </a:solidFill>
                <a:latin typeface="Arial"/>
              </a:rPr>
              <a:t>Les valeurs républicaines sont-elles mises en œuvre ? Selon quelle logique ? </a:t>
            </a:r>
          </a:p>
        </p:txBody>
      </p:sp>
      <p:sp>
        <p:nvSpPr>
          <p:cNvPr id="8" name="Espace réservé du texte 7">
            <a:extLst>
              <a:ext uri="{FF2B5EF4-FFF2-40B4-BE49-F238E27FC236}">
                <a16:creationId xmlns:a16="http://schemas.microsoft.com/office/drawing/2014/main" id="{6F5B7004-DCB3-41AD-833F-B169F5B6D143}"/>
              </a:ext>
            </a:extLst>
          </p:cNvPr>
          <p:cNvSpPr>
            <a:spLocks noGrp="1"/>
          </p:cNvSpPr>
          <p:nvPr>
            <p:ph type="body" sz="quarter" idx="15"/>
          </p:nvPr>
        </p:nvSpPr>
        <p:spPr>
          <a:xfrm>
            <a:off x="6012160" y="1891968"/>
            <a:ext cx="2520000" cy="2530800"/>
          </a:xfrm>
        </p:spPr>
        <p:txBody>
          <a:bodyPr/>
          <a:lstStyle/>
          <a:p>
            <a:pPr marL="171450" indent="-171450">
              <a:buFont typeface="Wingdings" panose="05000000000000000000" pitchFamily="2" charset="2"/>
              <a:buChar char="Ø"/>
            </a:pPr>
            <a:r>
              <a:rPr lang="fr-FR" dirty="0"/>
              <a:t>LA QUALITÉ VISUELLE :</a:t>
            </a:r>
          </a:p>
          <a:p>
            <a:pPr marL="0" indent="0">
              <a:buNone/>
            </a:pPr>
            <a:r>
              <a:rPr lang="fr-FR" b="0" dirty="0"/>
              <a:t>Quelles illustrations ont été choisies ? Quelle mise en page ? Le tout est-il cohérent? </a:t>
            </a:r>
          </a:p>
          <a:p>
            <a:pPr marL="0" indent="0">
              <a:buNone/>
            </a:pPr>
            <a:r>
              <a:rPr lang="fr-FR" b="0" dirty="0"/>
              <a:t>Le format choisi est-il adapté au sujet ? Quelle qualité du son (éventuel) et des images ? </a:t>
            </a:r>
          </a:p>
        </p:txBody>
      </p:sp>
    </p:spTree>
    <p:extLst>
      <p:ext uri="{BB962C8B-B14F-4D97-AF65-F5344CB8AC3E}">
        <p14:creationId xmlns:p14="http://schemas.microsoft.com/office/powerpoint/2010/main" val="216637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DDCC0-20C8-4D10-9C32-0A8F1EBB55CC}"/>
              </a:ext>
            </a:extLst>
          </p:cNvPr>
          <p:cNvSpPr>
            <a:spLocks noGrp="1"/>
          </p:cNvSpPr>
          <p:nvPr>
            <p:ph type="title"/>
          </p:nvPr>
        </p:nvSpPr>
        <p:spPr/>
        <p:txBody>
          <a:bodyPr/>
          <a:lstStyle/>
          <a:p>
            <a:r>
              <a:rPr lang="fr-FR" dirty="0">
                <a:solidFill>
                  <a:schemeClr val="tx2">
                    <a:lumMod val="75000"/>
                  </a:schemeClr>
                </a:solidFill>
              </a:rPr>
              <a:t>B. LES MODALITES PRATIQUES DE RESTITUTION</a:t>
            </a:r>
          </a:p>
        </p:txBody>
      </p:sp>
      <p:sp>
        <p:nvSpPr>
          <p:cNvPr id="3" name="Espace réservé du numéro de diapositive 2">
            <a:extLst>
              <a:ext uri="{FF2B5EF4-FFF2-40B4-BE49-F238E27FC236}">
                <a16:creationId xmlns:a16="http://schemas.microsoft.com/office/drawing/2014/main" id="{F511E34C-0095-4577-8800-976AD3476AA2}"/>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4" name="Espace réservé du texte 3">
            <a:extLst>
              <a:ext uri="{FF2B5EF4-FFF2-40B4-BE49-F238E27FC236}">
                <a16:creationId xmlns:a16="http://schemas.microsoft.com/office/drawing/2014/main" id="{D65F5CB9-6CBD-4D83-B91D-1EE19C4D52CB}"/>
              </a:ext>
            </a:extLst>
          </p:cNvPr>
          <p:cNvSpPr>
            <a:spLocks noGrp="1"/>
          </p:cNvSpPr>
          <p:nvPr>
            <p:ph type="body" sz="quarter" idx="13"/>
          </p:nvPr>
        </p:nvSpPr>
        <p:spPr/>
        <p:txBody>
          <a:bodyPr/>
          <a:lstStyle/>
          <a:p>
            <a:pPr marL="171450" indent="-171450">
              <a:buFontTx/>
              <a:buChar char="-"/>
            </a:pPr>
            <a:r>
              <a:rPr lang="fr-FR" b="0" dirty="0"/>
              <a:t>Envoi sous une version numérisée à l’adresse suivante : </a:t>
            </a:r>
            <a:r>
              <a:rPr lang="fr-FR" dirty="0">
                <a:hlinkClick r:id="rId2"/>
              </a:rPr>
              <a:t>prixsamuelpaty@gmail.com</a:t>
            </a:r>
            <a:endParaRPr lang="fr-FR" dirty="0"/>
          </a:p>
          <a:p>
            <a:pPr marL="171450" indent="-171450">
              <a:buFontTx/>
              <a:buChar char="-"/>
            </a:pPr>
            <a:r>
              <a:rPr lang="fr-FR" b="0" dirty="0"/>
              <a:t>Fournir une attestation globale d’autorisation de captation et de diffusion de l’image et de la voix des élèves.</a:t>
            </a:r>
          </a:p>
          <a:p>
            <a:pPr marL="171450" indent="-171450">
              <a:buFontTx/>
              <a:buChar char="-"/>
            </a:pPr>
            <a:r>
              <a:rPr lang="fr-FR" b="0" dirty="0"/>
              <a:t>Date limite d’envoi des productions : Fin avril 2022</a:t>
            </a:r>
          </a:p>
          <a:p>
            <a:pPr marL="171450" indent="-171450">
              <a:buFontTx/>
              <a:buChar char="-"/>
            </a:pPr>
            <a:r>
              <a:rPr lang="fr-FR" b="0" dirty="0"/>
              <a:t>Résultats annoncés fin mai 2022</a:t>
            </a:r>
          </a:p>
          <a:p>
            <a:pPr marL="171450" indent="-171450">
              <a:buFontTx/>
              <a:buChar char="-"/>
            </a:pPr>
            <a:r>
              <a:rPr lang="fr-FR" b="0" dirty="0"/>
              <a:t>Remise du Prix en octobre 2022</a:t>
            </a:r>
          </a:p>
          <a:p>
            <a:pPr marL="171450" indent="-171450">
              <a:buFontTx/>
              <a:buChar char="-"/>
            </a:pPr>
            <a:endParaRPr lang="fr-FR" b="0" dirty="0"/>
          </a:p>
        </p:txBody>
      </p:sp>
      <p:pic>
        <p:nvPicPr>
          <p:cNvPr id="7" name="Image 6">
            <a:extLst>
              <a:ext uri="{FF2B5EF4-FFF2-40B4-BE49-F238E27FC236}">
                <a16:creationId xmlns:a16="http://schemas.microsoft.com/office/drawing/2014/main" id="{81DF3FF4-90D0-4F9F-A330-31486CAC26C5}"/>
              </a:ext>
            </a:extLst>
          </p:cNvPr>
          <p:cNvPicPr>
            <a:picLocks noChangeAspect="1"/>
          </p:cNvPicPr>
          <p:nvPr/>
        </p:nvPicPr>
        <p:blipFill>
          <a:blip r:embed="rId3"/>
          <a:stretch>
            <a:fillRect/>
          </a:stretch>
        </p:blipFill>
        <p:spPr>
          <a:xfrm>
            <a:off x="3346598" y="1891968"/>
            <a:ext cx="2450804" cy="2530800"/>
          </a:xfrm>
          <a:prstGeom prst="rect">
            <a:avLst/>
          </a:prstGeom>
        </p:spPr>
      </p:pic>
      <p:sp>
        <p:nvSpPr>
          <p:cNvPr id="5" name="Espace réservé du texte 4">
            <a:extLst>
              <a:ext uri="{FF2B5EF4-FFF2-40B4-BE49-F238E27FC236}">
                <a16:creationId xmlns:a16="http://schemas.microsoft.com/office/drawing/2014/main" id="{3A3A3020-0B86-4515-AC9E-66F536A98C40}"/>
              </a:ext>
            </a:extLst>
          </p:cNvPr>
          <p:cNvSpPr>
            <a:spLocks noGrp="1"/>
          </p:cNvSpPr>
          <p:nvPr>
            <p:ph type="body" sz="quarter" idx="14"/>
          </p:nvPr>
        </p:nvSpPr>
        <p:spPr/>
        <p:txBody>
          <a:bodyPr/>
          <a:lstStyle/>
          <a:p>
            <a:pPr marL="0" indent="0">
              <a:buNone/>
            </a:pPr>
            <a:endParaRPr lang="fr-FR" dirty="0"/>
          </a:p>
        </p:txBody>
      </p:sp>
      <p:sp>
        <p:nvSpPr>
          <p:cNvPr id="6" name="Espace réservé du texte 5">
            <a:extLst>
              <a:ext uri="{FF2B5EF4-FFF2-40B4-BE49-F238E27FC236}">
                <a16:creationId xmlns:a16="http://schemas.microsoft.com/office/drawing/2014/main" id="{17AA7F04-74D3-4433-A16C-02A380545D2D}"/>
              </a:ext>
            </a:extLst>
          </p:cNvPr>
          <p:cNvSpPr>
            <a:spLocks noGrp="1"/>
          </p:cNvSpPr>
          <p:nvPr>
            <p:ph type="body" sz="quarter" idx="15"/>
          </p:nvPr>
        </p:nvSpPr>
        <p:spPr/>
        <p:txBody>
          <a:bodyPr/>
          <a:lstStyle/>
          <a:p>
            <a:pPr marL="171450" marR="0" lvl="0" indent="-171450" algn="l" defTabSz="914400" rtl="0" eaLnBrk="1" fontAlgn="auto" latinLnBrk="0" hangingPunct="1">
              <a:lnSpc>
                <a:spcPct val="100000"/>
              </a:lnSpc>
              <a:spcBef>
                <a:spcPts val="400"/>
              </a:spcBef>
              <a:spcAft>
                <a:spcPts val="800"/>
              </a:spcAft>
              <a:buClrTx/>
              <a:buSzTx/>
              <a:buFontTx/>
              <a:buChar char="-"/>
              <a:tabLst/>
              <a:defRPr/>
            </a:pPr>
            <a:r>
              <a:rPr kumimoji="0" lang="fr-FR" sz="1050" b="1" i="0" u="none" strike="noStrike" kern="1200" cap="none" spc="0" normalizeH="0" baseline="0" noProof="0" dirty="0">
                <a:ln>
                  <a:noFill/>
                </a:ln>
                <a:solidFill>
                  <a:srgbClr val="000000"/>
                </a:solidFill>
                <a:effectLst/>
                <a:uLnTx/>
                <a:uFillTx/>
                <a:latin typeface="Arial"/>
                <a:ea typeface="+mn-ea"/>
                <a:cs typeface="+mn-cs"/>
              </a:rPr>
              <a:t>Formats attendus en lien avec le thème : </a:t>
            </a:r>
          </a:p>
          <a:p>
            <a:pPr marL="171450" marR="0" lvl="0" indent="-171450" algn="l" defTabSz="914400" rtl="0" eaLnBrk="1" fontAlgn="auto" latinLnBrk="0" hangingPunct="1">
              <a:lnSpc>
                <a:spcPct val="100000"/>
              </a:lnSpc>
              <a:spcBef>
                <a:spcPts val="400"/>
              </a:spcBef>
              <a:spcAft>
                <a:spcPts val="800"/>
              </a:spcAft>
              <a:buClrTx/>
              <a:buSzTx/>
              <a:buFont typeface="Wingdings" panose="05000000000000000000" pitchFamily="2" charset="2"/>
              <a:buChar char="Ø"/>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Production écrite : plaidoyer, réquisitoire, article de presse …</a:t>
            </a:r>
          </a:p>
          <a:p>
            <a:pPr marL="171450" marR="0" lvl="0" indent="-171450" algn="l" defTabSz="914400" rtl="0" eaLnBrk="1" fontAlgn="auto" latinLnBrk="0" hangingPunct="1">
              <a:lnSpc>
                <a:spcPct val="100000"/>
              </a:lnSpc>
              <a:spcBef>
                <a:spcPts val="400"/>
              </a:spcBef>
              <a:spcAft>
                <a:spcPts val="800"/>
              </a:spcAft>
              <a:buClrTx/>
              <a:buSzTx/>
              <a:buFont typeface="Wingdings" panose="05000000000000000000" pitchFamily="2" charset="2"/>
              <a:buChar char="Ø"/>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Production graphique : journal, bande dessinée, affiche …</a:t>
            </a:r>
          </a:p>
          <a:p>
            <a:pPr marL="171450" marR="0" lvl="0" indent="-171450" algn="l" defTabSz="914400" rtl="0" eaLnBrk="1" fontAlgn="auto" latinLnBrk="0" hangingPunct="1">
              <a:lnSpc>
                <a:spcPct val="100000"/>
              </a:lnSpc>
              <a:spcBef>
                <a:spcPts val="400"/>
              </a:spcBef>
              <a:spcAft>
                <a:spcPts val="800"/>
              </a:spcAft>
              <a:buClrTx/>
              <a:buSzTx/>
              <a:buFont typeface="Wingdings" panose="05000000000000000000" pitchFamily="2" charset="2"/>
              <a:buChar char="Ø"/>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Production numérisée ou en ligne : blog, site internet, mur collaboratif…</a:t>
            </a:r>
          </a:p>
          <a:p>
            <a:pPr marL="171450" marR="0" lvl="0" indent="-171450" algn="l" defTabSz="914400" rtl="0" eaLnBrk="1" fontAlgn="auto" latinLnBrk="0" hangingPunct="1">
              <a:lnSpc>
                <a:spcPct val="100000"/>
              </a:lnSpc>
              <a:spcBef>
                <a:spcPts val="400"/>
              </a:spcBef>
              <a:spcAft>
                <a:spcPts val="800"/>
              </a:spcAft>
              <a:buClrTx/>
              <a:buSzTx/>
              <a:buFont typeface="Wingdings" panose="05000000000000000000" pitchFamily="2" charset="2"/>
              <a:buChar char="Ø"/>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Production filmée : vidéo, court-métrage, capsule-vidéo (15 min max)</a:t>
            </a:r>
          </a:p>
          <a:p>
            <a:pPr marL="171450" marR="0" lvl="0" indent="-171450" algn="l" defTabSz="914400" rtl="0" eaLnBrk="1" fontAlgn="auto" latinLnBrk="0" hangingPunct="1">
              <a:lnSpc>
                <a:spcPct val="100000"/>
              </a:lnSpc>
              <a:spcBef>
                <a:spcPts val="400"/>
              </a:spcBef>
              <a:spcAft>
                <a:spcPts val="800"/>
              </a:spcAft>
              <a:buClrTx/>
              <a:buSzTx/>
              <a:buFont typeface="Wingdings" panose="05000000000000000000" pitchFamily="2" charset="2"/>
              <a:buChar char="Ø"/>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Autres médias : webradio, podcast</a:t>
            </a:r>
            <a:endParaRPr lang="fr-FR" b="0" dirty="0"/>
          </a:p>
        </p:txBody>
      </p:sp>
    </p:spTree>
    <p:extLst>
      <p:ext uri="{BB962C8B-B14F-4D97-AF65-F5344CB8AC3E}">
        <p14:creationId xmlns:p14="http://schemas.microsoft.com/office/powerpoint/2010/main" val="245908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5A19970-33AD-4789-8D73-D4C36C10640B}"/>
              </a:ext>
            </a:extLst>
          </p:cNvPr>
          <p:cNvSpPr>
            <a:spLocks noGrp="1"/>
          </p:cNvSpPr>
          <p:nvPr>
            <p:ph type="title"/>
          </p:nvPr>
        </p:nvSpPr>
        <p:spPr/>
        <p:txBody>
          <a:bodyPr/>
          <a:lstStyle/>
          <a:p>
            <a:r>
              <a:rPr lang="fr-FR" dirty="0">
                <a:solidFill>
                  <a:schemeClr val="tx2">
                    <a:lumMod val="75000"/>
                  </a:schemeClr>
                </a:solidFill>
              </a:rPr>
              <a:t>A. AUTOUR DU CONCEPT DE LA LIBERTE D’EXPRESSION</a:t>
            </a:r>
          </a:p>
        </p:txBody>
      </p:sp>
      <p:sp>
        <p:nvSpPr>
          <p:cNvPr id="4" name="Espace réservé du numéro de diapositive 3">
            <a:extLst>
              <a:ext uri="{FF2B5EF4-FFF2-40B4-BE49-F238E27FC236}">
                <a16:creationId xmlns:a16="http://schemas.microsoft.com/office/drawing/2014/main" id="{48092637-35F6-4CB2-A22C-4F9213C69E1D}"/>
              </a:ext>
            </a:extLst>
          </p:cNvPr>
          <p:cNvSpPr>
            <a:spLocks noGrp="1"/>
          </p:cNvSpPr>
          <p:nvPr>
            <p:ph type="sldNum" sz="quarter" idx="12"/>
          </p:nvPr>
        </p:nvSpPr>
        <p:spPr/>
        <p:txBody>
          <a:bodyPr/>
          <a:lstStyle/>
          <a:p>
            <a:fld id="{733122C9-A0B9-462F-8757-0847AD287B63}" type="slidenum">
              <a:rPr lang="fr-FR" smtClean="0"/>
              <a:pPr/>
              <a:t>2</a:t>
            </a:fld>
            <a:endParaRPr lang="fr-FR" dirty="0"/>
          </a:p>
        </p:txBody>
      </p:sp>
      <p:sp>
        <p:nvSpPr>
          <p:cNvPr id="6" name="Espace réservé du texte 5">
            <a:extLst>
              <a:ext uri="{FF2B5EF4-FFF2-40B4-BE49-F238E27FC236}">
                <a16:creationId xmlns:a16="http://schemas.microsoft.com/office/drawing/2014/main" id="{19366FB3-9C0F-4FFD-94C7-90389502DB10}"/>
              </a:ext>
            </a:extLst>
          </p:cNvPr>
          <p:cNvSpPr>
            <a:spLocks noGrp="1"/>
          </p:cNvSpPr>
          <p:nvPr>
            <p:ph type="body" sz="quarter" idx="14"/>
          </p:nvPr>
        </p:nvSpPr>
        <p:spPr/>
        <p:txBody>
          <a:bodyPr/>
          <a:lstStyle/>
          <a:p>
            <a:pPr marL="171450" indent="-171450">
              <a:buFontTx/>
              <a:buChar char="-"/>
            </a:pPr>
            <a:r>
              <a:rPr lang="fr-FR" dirty="0"/>
              <a:t>Point de départ : les représentations des élèves sur la liberté d’expression.</a:t>
            </a:r>
          </a:p>
          <a:p>
            <a:pPr marL="171450" indent="-171450">
              <a:buFontTx/>
              <a:buChar char="-"/>
            </a:pPr>
            <a:r>
              <a:rPr lang="fr-FR" dirty="0"/>
              <a:t>Ces représentations sont confrontées aux définitions de la liberté d’expression : droit de chaque individu d’exprimer sa pensée, ses idées, sans nuire à autrui. </a:t>
            </a:r>
          </a:p>
          <a:p>
            <a:r>
              <a:rPr lang="fr-FR" dirty="0"/>
              <a:t>-   Explicitation du lexique </a:t>
            </a:r>
          </a:p>
          <a:p>
            <a:pPr marL="171450" indent="-171450">
              <a:buFontTx/>
              <a:buChar char="-"/>
            </a:pPr>
            <a:r>
              <a:rPr lang="fr-FR" dirty="0"/>
              <a:t>Problématiser la réflexion : « Sommes-nous toujours libres de nous exprimer? »</a:t>
            </a:r>
          </a:p>
          <a:p>
            <a:pPr marL="171450" indent="-171450">
              <a:buFontTx/>
              <a:buChar char="-"/>
            </a:pPr>
            <a:r>
              <a:rPr lang="fr-FR" dirty="0"/>
              <a:t>Travail de recherche d’arguments, à partir d’un corpus documentaire sur la liberté d’expression.</a:t>
            </a:r>
          </a:p>
          <a:p>
            <a:pPr marL="171450" indent="-171450">
              <a:buFontTx/>
              <a:buChar char="-"/>
            </a:pPr>
            <a:r>
              <a:rPr lang="fr-FR" b="1" dirty="0"/>
              <a:t>Forme finale : Réponse commune rédigée.</a:t>
            </a:r>
          </a:p>
        </p:txBody>
      </p:sp>
      <p:sp>
        <p:nvSpPr>
          <p:cNvPr id="7" name="Espace réservé du texte 6">
            <a:extLst>
              <a:ext uri="{FF2B5EF4-FFF2-40B4-BE49-F238E27FC236}">
                <a16:creationId xmlns:a16="http://schemas.microsoft.com/office/drawing/2014/main" id="{7E135307-881E-422A-A433-850C95E4E2F0}"/>
              </a:ext>
            </a:extLst>
          </p:cNvPr>
          <p:cNvSpPr>
            <a:spLocks noGrp="1"/>
          </p:cNvSpPr>
          <p:nvPr>
            <p:ph type="body" sz="quarter" idx="15"/>
          </p:nvPr>
        </p:nvSpPr>
        <p:spPr/>
        <p:txBody>
          <a:bodyPr/>
          <a:lstStyle/>
          <a:p>
            <a:r>
              <a:rPr lang="fr-FR" b="1" dirty="0"/>
              <a:t>1. Proposition de rédaction d’un plaidoyer en faveur de la liberté d’expression :</a:t>
            </a:r>
          </a:p>
          <a:p>
            <a:pPr marL="171450" indent="-171450">
              <a:buFont typeface="Wingdings" panose="05000000000000000000" pitchFamily="2" charset="2"/>
              <a:buChar char="Ø"/>
            </a:pPr>
            <a:r>
              <a:rPr lang="fr-FR" b="1" dirty="0"/>
              <a:t>EPI : Lettres-EMC </a:t>
            </a:r>
            <a:r>
              <a:rPr lang="fr-FR" dirty="0"/>
              <a:t>: travail méthodologique croisé sur le texte argumentatif à rédiger.</a:t>
            </a:r>
          </a:p>
          <a:p>
            <a:pPr marL="171450" indent="-171450">
              <a:buFont typeface="Wingdings" panose="05000000000000000000" pitchFamily="2" charset="2"/>
              <a:buChar char="Ø"/>
            </a:pPr>
            <a:r>
              <a:rPr lang="fr-FR" dirty="0"/>
              <a:t>Mobilisation du lexique approprié.</a:t>
            </a:r>
          </a:p>
          <a:p>
            <a:pPr marL="171450" indent="-171450">
              <a:buFont typeface="Wingdings" panose="05000000000000000000" pitchFamily="2" charset="2"/>
              <a:buChar char="Ø"/>
            </a:pPr>
            <a:r>
              <a:rPr lang="fr-FR" dirty="0"/>
              <a:t>Construction progressive d’un raisonnement : arguments, exemples.</a:t>
            </a:r>
          </a:p>
          <a:p>
            <a:pPr marL="171450" indent="-171450">
              <a:buFont typeface="Wingdings" panose="05000000000000000000" pitchFamily="2" charset="2"/>
              <a:buChar char="Ø"/>
            </a:pPr>
            <a:r>
              <a:rPr lang="fr-FR" dirty="0"/>
              <a:t>Stratégie argumentative pour défendre la liberté d’expression.  </a:t>
            </a:r>
          </a:p>
        </p:txBody>
      </p:sp>
      <p:sp>
        <p:nvSpPr>
          <p:cNvPr id="8" name="Espace réservé du texte 7">
            <a:extLst>
              <a:ext uri="{FF2B5EF4-FFF2-40B4-BE49-F238E27FC236}">
                <a16:creationId xmlns:a16="http://schemas.microsoft.com/office/drawing/2014/main" id="{724662F2-3DCE-4BD9-8101-5F43AB0D4CE2}"/>
              </a:ext>
            </a:extLst>
          </p:cNvPr>
          <p:cNvSpPr>
            <a:spLocks noGrp="1"/>
          </p:cNvSpPr>
          <p:nvPr>
            <p:ph type="body" sz="quarter" idx="16"/>
          </p:nvPr>
        </p:nvSpPr>
        <p:spPr/>
        <p:txBody>
          <a:bodyPr/>
          <a:lstStyle/>
          <a:p>
            <a:r>
              <a:rPr lang="fr-FR" b="1" dirty="0"/>
              <a:t>2. Réalisation d’une affiche qui répond à la question « Sommes-nous toujours libres de nous exprimer ? » à partir d’un corpus documentaire étudié en classe et selon un angle choisi, par exemple celui des formes d’expression. </a:t>
            </a:r>
          </a:p>
          <a:p>
            <a:pPr marL="171450" indent="-171450">
              <a:buFont typeface="Wingdings" panose="05000000000000000000" pitchFamily="2" charset="2"/>
              <a:buChar char="Ø"/>
            </a:pPr>
            <a:r>
              <a:rPr lang="fr-FR" dirty="0"/>
              <a:t>L’objectif est de développer l’aptitude à exercer son esprit critique : les formes de la liberté d’expression (évolution et limites)</a:t>
            </a:r>
          </a:p>
          <a:p>
            <a:r>
              <a:rPr lang="fr-FR" b="1" dirty="0"/>
              <a:t>EXEMPLE DE CORPUS :</a:t>
            </a:r>
          </a:p>
          <a:p>
            <a:pPr marL="171450" indent="-171450">
              <a:buFont typeface="Wingdings" panose="05000000000000000000" pitchFamily="2" charset="2"/>
              <a:buChar char="Ø"/>
            </a:pPr>
            <a:r>
              <a:rPr lang="fr-FR" dirty="0"/>
              <a:t>Textes fondateurs : article 11 de la Déclaration des Droits de l’Homme et du Citoyen, 26 août 1789 ; Article 19 de la Déclaration universelle des droits de l’homme, 1948.</a:t>
            </a:r>
          </a:p>
          <a:p>
            <a:pPr marL="171450" indent="-171450">
              <a:buFont typeface="Wingdings" panose="05000000000000000000" pitchFamily="2" charset="2"/>
              <a:buChar char="Ø"/>
            </a:pPr>
            <a:r>
              <a:rPr lang="fr-FR" dirty="0"/>
              <a:t>Œuvres artistiques : Eugène Delacroix « La liberté guidant le peuple », 1830 ; Picasso « Guernica », 1937.</a:t>
            </a:r>
          </a:p>
          <a:p>
            <a:pPr marL="171450" indent="-171450">
              <a:buFont typeface="Wingdings" panose="05000000000000000000" pitchFamily="2" charset="2"/>
              <a:buChar char="Ø"/>
            </a:pPr>
            <a:r>
              <a:rPr lang="fr-FR" dirty="0"/>
              <a:t>Presse satirique du XIXe siècle à nos jours : caricatures de </a:t>
            </a:r>
            <a:r>
              <a:rPr lang="fr-FR" dirty="0" err="1"/>
              <a:t>Philipon</a:t>
            </a:r>
            <a:r>
              <a:rPr lang="fr-FR" dirty="0"/>
              <a:t>, le Canard enchaîné.</a:t>
            </a:r>
          </a:p>
        </p:txBody>
      </p:sp>
    </p:spTree>
    <p:extLst>
      <p:ext uri="{BB962C8B-B14F-4D97-AF65-F5344CB8AC3E}">
        <p14:creationId xmlns:p14="http://schemas.microsoft.com/office/powerpoint/2010/main" val="120335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0F4252-C80E-4B68-ADF3-889DEFFD6FE0}"/>
              </a:ext>
            </a:extLst>
          </p:cNvPr>
          <p:cNvSpPr>
            <a:spLocks noGrp="1"/>
          </p:cNvSpPr>
          <p:nvPr>
            <p:ph type="title"/>
          </p:nvPr>
        </p:nvSpPr>
        <p:spPr/>
        <p:txBody>
          <a:bodyPr/>
          <a:lstStyle/>
          <a:p>
            <a:r>
              <a:rPr lang="fr-FR" dirty="0"/>
              <a:t>CORPUS DOCUMENTAIRE</a:t>
            </a:r>
          </a:p>
        </p:txBody>
      </p:sp>
      <p:sp>
        <p:nvSpPr>
          <p:cNvPr id="3" name="Espace réservé du numéro de diapositive 2">
            <a:extLst>
              <a:ext uri="{FF2B5EF4-FFF2-40B4-BE49-F238E27FC236}">
                <a16:creationId xmlns:a16="http://schemas.microsoft.com/office/drawing/2014/main" id="{A957C8C5-7F50-4B62-81A2-9B59B4069D4C}"/>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
        <p:nvSpPr>
          <p:cNvPr id="4" name="Espace réservé du texte 3">
            <a:extLst>
              <a:ext uri="{FF2B5EF4-FFF2-40B4-BE49-F238E27FC236}">
                <a16:creationId xmlns:a16="http://schemas.microsoft.com/office/drawing/2014/main" id="{1C812956-01CA-489B-B397-084CDADE196E}"/>
              </a:ext>
            </a:extLst>
          </p:cNvPr>
          <p:cNvSpPr>
            <a:spLocks noGrp="1"/>
          </p:cNvSpPr>
          <p:nvPr>
            <p:ph type="body" sz="quarter" idx="14"/>
          </p:nvPr>
        </p:nvSpPr>
        <p:spPr/>
        <p:txBody>
          <a:bodyPr/>
          <a:lstStyle/>
          <a:p>
            <a:r>
              <a:rPr lang="fr-FR" b="1" i="0" dirty="0">
                <a:solidFill>
                  <a:srgbClr val="000000"/>
                </a:solidFill>
                <a:effectLst/>
                <a:latin typeface="sourcesanspro"/>
              </a:rPr>
              <a:t>Déclaration des Droits de l’Homme et du Citoyen, 26 août 1789</a:t>
            </a:r>
          </a:p>
          <a:p>
            <a:r>
              <a:rPr lang="fr-FR" b="1" i="0" dirty="0">
                <a:solidFill>
                  <a:srgbClr val="000000"/>
                </a:solidFill>
                <a:effectLst/>
                <a:latin typeface="sourcesanspro"/>
              </a:rPr>
              <a:t>Art. 11. </a:t>
            </a:r>
            <a:r>
              <a:rPr lang="fr-FR" b="0" i="0" dirty="0">
                <a:solidFill>
                  <a:srgbClr val="000000"/>
                </a:solidFill>
                <a:effectLst/>
                <a:latin typeface="sourcesanspro"/>
              </a:rPr>
              <a:t>La libre communication des pensées et des opinions est un des droits les plus précieux de l'Homme : tout Citoyen peut donc parler, écrire, imprimer librement, sauf à répondre de l'abus de cette liberté dans les cas déterminés par la Loi.</a:t>
            </a:r>
            <a:endParaRPr lang="fr-FR" dirty="0"/>
          </a:p>
        </p:txBody>
      </p:sp>
      <p:sp>
        <p:nvSpPr>
          <p:cNvPr id="5" name="Espace réservé du texte 4">
            <a:extLst>
              <a:ext uri="{FF2B5EF4-FFF2-40B4-BE49-F238E27FC236}">
                <a16:creationId xmlns:a16="http://schemas.microsoft.com/office/drawing/2014/main" id="{0051862D-3BB6-499B-8109-E13E2F2AD529}"/>
              </a:ext>
            </a:extLst>
          </p:cNvPr>
          <p:cNvSpPr>
            <a:spLocks noGrp="1"/>
          </p:cNvSpPr>
          <p:nvPr>
            <p:ph type="body" sz="quarter" idx="15"/>
          </p:nvPr>
        </p:nvSpPr>
        <p:spPr/>
        <p:txBody>
          <a:bodyPr/>
          <a:lstStyle/>
          <a:p>
            <a:pPr algn="just"/>
            <a:r>
              <a:rPr lang="fr-FR" b="1" dirty="0">
                <a:solidFill>
                  <a:srgbClr val="000000"/>
                </a:solidFill>
                <a:latin typeface="Arial" panose="020B0604020202020204" pitchFamily="34" charset="0"/>
              </a:rPr>
              <a:t>Déclaration universelle des droits de l’homme, ONU, 1948</a:t>
            </a:r>
            <a:endParaRPr lang="fr-FR" b="1" i="0" u="none" strike="noStrike" dirty="0">
              <a:solidFill>
                <a:srgbClr val="000000"/>
              </a:solidFill>
              <a:effectLst/>
              <a:latin typeface="Arial" panose="020B0604020202020204" pitchFamily="34" charset="0"/>
            </a:endParaRPr>
          </a:p>
          <a:p>
            <a:pPr algn="just"/>
            <a:r>
              <a:rPr lang="fr-FR" b="1" i="0" u="none" strike="noStrike" dirty="0">
                <a:solidFill>
                  <a:srgbClr val="000000"/>
                </a:solidFill>
                <a:effectLst/>
                <a:latin typeface="Arial" panose="020B0604020202020204" pitchFamily="34" charset="0"/>
              </a:rPr>
              <a:t>Article 19.</a:t>
            </a:r>
            <a:endParaRPr lang="fr-FR" b="0" i="0" dirty="0">
              <a:solidFill>
                <a:srgbClr val="000000"/>
              </a:solidFill>
              <a:effectLst/>
              <a:latin typeface="Arial" panose="020B0604020202020204" pitchFamily="34" charset="0"/>
            </a:endParaRPr>
          </a:p>
          <a:p>
            <a:pPr algn="just"/>
            <a:r>
              <a:rPr lang="fr-FR" b="0" i="0" dirty="0">
                <a:solidFill>
                  <a:srgbClr val="000000"/>
                </a:solidFill>
                <a:effectLst/>
                <a:latin typeface="Arial" panose="020B0604020202020204" pitchFamily="34" charset="0"/>
              </a:rPr>
              <a:t>Tout individu a droit à la liberté d'opinion et d'expression, ce qui implique le droit de ne pas être inquiété pour ses opinions et celui de chercher, de recevoir et de répandre, sans considérations de frontières, les informations et les idées par quelque moyen d'expression que ce soit.</a:t>
            </a:r>
          </a:p>
          <a:p>
            <a:pPr algn="just"/>
            <a:endParaRPr lang="fr-FR" dirty="0">
              <a:solidFill>
                <a:srgbClr val="000000"/>
              </a:solidFill>
              <a:latin typeface="Arial" panose="020B0604020202020204" pitchFamily="34" charset="0"/>
            </a:endParaRPr>
          </a:p>
          <a:p>
            <a:pPr algn="just"/>
            <a:r>
              <a:rPr lang="fr-FR" b="1" dirty="0">
                <a:solidFill>
                  <a:srgbClr val="000000"/>
                </a:solidFill>
                <a:latin typeface="Arial" panose="020B0604020202020204" pitchFamily="34" charset="0"/>
              </a:rPr>
              <a:t>Tableau d’Eugène DELACROIX, La liberté guidant le peuple, 1830. </a:t>
            </a:r>
            <a:endParaRPr lang="fr-FR" b="0" i="0" dirty="0">
              <a:solidFill>
                <a:srgbClr val="000000"/>
              </a:solidFill>
              <a:effectLst/>
              <a:latin typeface="Arial" panose="020B0604020202020204" pitchFamily="34" charset="0"/>
            </a:endParaRPr>
          </a:p>
          <a:p>
            <a:endParaRPr lang="fr-FR" dirty="0"/>
          </a:p>
        </p:txBody>
      </p:sp>
      <p:sp>
        <p:nvSpPr>
          <p:cNvPr id="6" name="Espace réservé du texte 5">
            <a:extLst>
              <a:ext uri="{FF2B5EF4-FFF2-40B4-BE49-F238E27FC236}">
                <a16:creationId xmlns:a16="http://schemas.microsoft.com/office/drawing/2014/main" id="{34CC748A-0C82-4361-B183-2C52F95349A0}"/>
              </a:ext>
            </a:extLst>
          </p:cNvPr>
          <p:cNvSpPr>
            <a:spLocks noGrp="1"/>
          </p:cNvSpPr>
          <p:nvPr>
            <p:ph type="body" sz="quarter" idx="16"/>
          </p:nvPr>
        </p:nvSpPr>
        <p:spPr/>
        <p:txBody>
          <a:bodyPr/>
          <a:lstStyle/>
          <a:p>
            <a:endParaRPr lang="fr-FR" dirty="0"/>
          </a:p>
        </p:txBody>
      </p:sp>
      <p:pic>
        <p:nvPicPr>
          <p:cNvPr id="8" name="Image 7">
            <a:extLst>
              <a:ext uri="{FF2B5EF4-FFF2-40B4-BE49-F238E27FC236}">
                <a16:creationId xmlns:a16="http://schemas.microsoft.com/office/drawing/2014/main" id="{37B580E9-6C4B-4FC2-8B05-2F49A92EC1DD}"/>
              </a:ext>
            </a:extLst>
          </p:cNvPr>
          <p:cNvPicPr>
            <a:picLocks noChangeAspect="1"/>
          </p:cNvPicPr>
          <p:nvPr/>
        </p:nvPicPr>
        <p:blipFill>
          <a:blip r:embed="rId2"/>
          <a:stretch>
            <a:fillRect/>
          </a:stretch>
        </p:blipFill>
        <p:spPr>
          <a:xfrm>
            <a:off x="6263999" y="1836000"/>
            <a:ext cx="2520000" cy="2679965"/>
          </a:xfrm>
          <a:prstGeom prst="rect">
            <a:avLst/>
          </a:prstGeom>
        </p:spPr>
      </p:pic>
    </p:spTree>
    <p:extLst>
      <p:ext uri="{BB962C8B-B14F-4D97-AF65-F5344CB8AC3E}">
        <p14:creationId xmlns:p14="http://schemas.microsoft.com/office/powerpoint/2010/main" val="278554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8C4FEF-0993-48A5-93B7-508BC8DD13A2}"/>
              </a:ext>
            </a:extLst>
          </p:cNvPr>
          <p:cNvSpPr>
            <a:spLocks noGrp="1"/>
          </p:cNvSpPr>
          <p:nvPr>
            <p:ph type="title"/>
          </p:nvPr>
        </p:nvSpPr>
        <p:spPr>
          <a:xfrm>
            <a:off x="359999" y="900000"/>
            <a:ext cx="8424000" cy="45719"/>
          </a:xfrm>
        </p:spPr>
        <p:txBody>
          <a:bodyPr/>
          <a:lstStyle/>
          <a:p>
            <a:endParaRPr lang="fr-FR" dirty="0"/>
          </a:p>
        </p:txBody>
      </p:sp>
      <p:sp>
        <p:nvSpPr>
          <p:cNvPr id="3" name="Espace réservé du numéro de diapositive 2">
            <a:extLst>
              <a:ext uri="{FF2B5EF4-FFF2-40B4-BE49-F238E27FC236}">
                <a16:creationId xmlns:a16="http://schemas.microsoft.com/office/drawing/2014/main" id="{52E7EE26-E0CB-4761-BA55-04A2DBCBD69B}"/>
              </a:ext>
            </a:extLst>
          </p:cNvPr>
          <p:cNvSpPr>
            <a:spLocks noGrp="1"/>
          </p:cNvSpPr>
          <p:nvPr>
            <p:ph type="sldNum" sz="quarter" idx="12"/>
          </p:nvPr>
        </p:nvSpPr>
        <p:spPr/>
        <p:txBody>
          <a:bodyPr/>
          <a:lstStyle/>
          <a:p>
            <a:fld id="{733122C9-A0B9-462F-8757-0847AD287B63}" type="slidenum">
              <a:rPr lang="fr-FR" smtClean="0"/>
              <a:pPr/>
              <a:t>4</a:t>
            </a:fld>
            <a:endParaRPr lang="fr-FR" dirty="0"/>
          </a:p>
        </p:txBody>
      </p:sp>
      <p:sp>
        <p:nvSpPr>
          <p:cNvPr id="4" name="Espace réservé du texte 3">
            <a:extLst>
              <a:ext uri="{FF2B5EF4-FFF2-40B4-BE49-F238E27FC236}">
                <a16:creationId xmlns:a16="http://schemas.microsoft.com/office/drawing/2014/main" id="{22CFC7FF-D8E4-43A2-9BCB-BB363A4AD21F}"/>
              </a:ext>
            </a:extLst>
          </p:cNvPr>
          <p:cNvSpPr>
            <a:spLocks noGrp="1"/>
          </p:cNvSpPr>
          <p:nvPr>
            <p:ph type="body" sz="quarter" idx="14"/>
          </p:nvPr>
        </p:nvSpPr>
        <p:spPr/>
        <p:txBody>
          <a:bodyPr/>
          <a:lstStyle/>
          <a:p>
            <a:endParaRPr lang="fr-FR" dirty="0"/>
          </a:p>
        </p:txBody>
      </p:sp>
      <p:sp>
        <p:nvSpPr>
          <p:cNvPr id="5" name="Espace réservé du texte 4">
            <a:extLst>
              <a:ext uri="{FF2B5EF4-FFF2-40B4-BE49-F238E27FC236}">
                <a16:creationId xmlns:a16="http://schemas.microsoft.com/office/drawing/2014/main" id="{385DF5D7-AD4B-45E4-9958-938F4AF6A947}"/>
              </a:ext>
            </a:extLst>
          </p:cNvPr>
          <p:cNvSpPr>
            <a:spLocks noGrp="1"/>
          </p:cNvSpPr>
          <p:nvPr>
            <p:ph type="body" sz="quarter" idx="15"/>
          </p:nvPr>
        </p:nvSpPr>
        <p:spPr/>
        <p:txBody>
          <a:bodyPr/>
          <a:lstStyle/>
          <a:p>
            <a:r>
              <a:rPr lang="fr-FR" b="1" dirty="0"/>
              <a:t>Tableau de PICASSO, Guernica,1937. </a:t>
            </a:r>
          </a:p>
        </p:txBody>
      </p:sp>
      <p:sp>
        <p:nvSpPr>
          <p:cNvPr id="6" name="Espace réservé du texte 5">
            <a:extLst>
              <a:ext uri="{FF2B5EF4-FFF2-40B4-BE49-F238E27FC236}">
                <a16:creationId xmlns:a16="http://schemas.microsoft.com/office/drawing/2014/main" id="{8B9747C1-E8D4-49F0-A965-0437CC9EA89D}"/>
              </a:ext>
            </a:extLst>
          </p:cNvPr>
          <p:cNvSpPr>
            <a:spLocks noGrp="1"/>
          </p:cNvSpPr>
          <p:nvPr>
            <p:ph type="body" sz="quarter" idx="16"/>
          </p:nvPr>
        </p:nvSpPr>
        <p:spPr>
          <a:xfrm>
            <a:off x="6673236" y="1505515"/>
            <a:ext cx="2520000" cy="2724327"/>
          </a:xfrm>
        </p:spPr>
        <p:txBody>
          <a:bodyPr/>
          <a:lstStyle/>
          <a:p>
            <a:endParaRPr lang="fr-FR" dirty="0"/>
          </a:p>
          <a:p>
            <a:endParaRPr lang="fr-FR" dirty="0"/>
          </a:p>
          <a:p>
            <a:endParaRPr lang="fr-FR" dirty="0"/>
          </a:p>
          <a:p>
            <a:endParaRPr lang="fr-FR" dirty="0"/>
          </a:p>
          <a:p>
            <a:endParaRPr lang="fr-FR" dirty="0"/>
          </a:p>
          <a:p>
            <a:r>
              <a:rPr lang="fr-FR" dirty="0"/>
              <a:t>Caricatures, PHILIPON, 1831</a:t>
            </a:r>
          </a:p>
        </p:txBody>
      </p:sp>
      <p:pic>
        <p:nvPicPr>
          <p:cNvPr id="8" name="Image 7">
            <a:extLst>
              <a:ext uri="{FF2B5EF4-FFF2-40B4-BE49-F238E27FC236}">
                <a16:creationId xmlns:a16="http://schemas.microsoft.com/office/drawing/2014/main" id="{4C7782E2-A720-4210-A4CF-12232E5382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99" y="1836000"/>
            <a:ext cx="2520000" cy="2770046"/>
          </a:xfrm>
          <a:prstGeom prst="rect">
            <a:avLst/>
          </a:prstGeom>
        </p:spPr>
      </p:pic>
      <p:pic>
        <p:nvPicPr>
          <p:cNvPr id="2052" name="Picture 4" descr="14 novembre 1831 : Louis-Philippe est croqué sous forme de poire par  Charles Philipon">
            <a:extLst>
              <a:ext uri="{FF2B5EF4-FFF2-40B4-BE49-F238E27FC236}">
                <a16:creationId xmlns:a16="http://schemas.microsoft.com/office/drawing/2014/main" id="{BA415ED6-0833-4481-9340-B60960A946B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99850" y="1995686"/>
            <a:ext cx="2760382" cy="278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7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26D75-40BD-4051-815C-B5E509420657}"/>
              </a:ext>
            </a:extLst>
          </p:cNvPr>
          <p:cNvSpPr>
            <a:spLocks noGrp="1"/>
          </p:cNvSpPr>
          <p:nvPr>
            <p:ph type="title"/>
          </p:nvPr>
        </p:nvSpPr>
        <p:spPr/>
        <p:txBody>
          <a:bodyPr/>
          <a:lstStyle/>
          <a:p>
            <a:r>
              <a:rPr lang="fr-FR" dirty="0">
                <a:solidFill>
                  <a:schemeClr val="tx2">
                    <a:lumMod val="75000"/>
                  </a:schemeClr>
                </a:solidFill>
              </a:rPr>
              <a:t>B. UNE PRODUCTION CENTREE SUR LES LIMITES A LA LIBERTE D’EXPRESSION</a:t>
            </a:r>
          </a:p>
        </p:txBody>
      </p:sp>
      <p:sp>
        <p:nvSpPr>
          <p:cNvPr id="3" name="Espace réservé du numéro de diapositive 2">
            <a:extLst>
              <a:ext uri="{FF2B5EF4-FFF2-40B4-BE49-F238E27FC236}">
                <a16:creationId xmlns:a16="http://schemas.microsoft.com/office/drawing/2014/main" id="{11E3DBA0-F2BC-489F-AD21-AB25ADF7DB79}"/>
              </a:ext>
            </a:extLst>
          </p:cNvPr>
          <p:cNvSpPr>
            <a:spLocks noGrp="1"/>
          </p:cNvSpPr>
          <p:nvPr>
            <p:ph type="sldNum" sz="quarter" idx="12"/>
          </p:nvPr>
        </p:nvSpPr>
        <p:spPr/>
        <p:txBody>
          <a:bodyPr/>
          <a:lstStyle/>
          <a:p>
            <a:fld id="{733122C9-A0B9-462F-8757-0847AD287B63}" type="slidenum">
              <a:rPr lang="fr-FR" smtClean="0"/>
              <a:pPr/>
              <a:t>5</a:t>
            </a:fld>
            <a:endParaRPr lang="fr-FR" dirty="0"/>
          </a:p>
        </p:txBody>
      </p:sp>
      <p:sp>
        <p:nvSpPr>
          <p:cNvPr id="4" name="Espace réservé du texte 3">
            <a:extLst>
              <a:ext uri="{FF2B5EF4-FFF2-40B4-BE49-F238E27FC236}">
                <a16:creationId xmlns:a16="http://schemas.microsoft.com/office/drawing/2014/main" id="{4749CD3B-B214-4FD1-A096-FADCB3CA8ACE}"/>
              </a:ext>
            </a:extLst>
          </p:cNvPr>
          <p:cNvSpPr>
            <a:spLocks noGrp="1"/>
          </p:cNvSpPr>
          <p:nvPr>
            <p:ph type="body" sz="quarter" idx="14"/>
          </p:nvPr>
        </p:nvSpPr>
        <p:spPr/>
        <p:txBody>
          <a:bodyPr/>
          <a:lstStyle/>
          <a:p>
            <a:pPr marL="171450" indent="-171450">
              <a:buFontTx/>
              <a:buChar char="-"/>
            </a:pPr>
            <a:r>
              <a:rPr lang="fr-FR" b="1" dirty="0"/>
              <a:t>Le sujet du Prix sous-entend la possibilité de traiter des entraves et des limites à la liberté d’expression : question de la censure</a:t>
            </a:r>
            <a:r>
              <a:rPr lang="fr-FR" dirty="0"/>
              <a:t>.</a:t>
            </a:r>
          </a:p>
          <a:p>
            <a:pPr marL="171450" indent="-171450">
              <a:buFontTx/>
              <a:buChar char="-"/>
            </a:pPr>
            <a:r>
              <a:rPr lang="fr-FR" dirty="0"/>
              <a:t>Les objectifs sont pluriels : permettre aux élèves de se forger une opinion éclairée, d’être informés sur les limites à la liberté d’expression, et de prendre part à la vie démocratique. </a:t>
            </a:r>
          </a:p>
          <a:p>
            <a:pPr marL="171450" indent="-171450">
              <a:buFontTx/>
              <a:buChar char="-"/>
            </a:pPr>
            <a:r>
              <a:rPr lang="fr-FR" dirty="0"/>
              <a:t>Niveau 4</a:t>
            </a:r>
            <a:r>
              <a:rPr lang="fr-FR" baseline="30000" dirty="0"/>
              <a:t>ème</a:t>
            </a:r>
            <a:r>
              <a:rPr lang="fr-FR" dirty="0"/>
              <a:t> : Réflexion croisée avec le programme d’histoire autour des idées des philosophes des Lumières. </a:t>
            </a:r>
          </a:p>
          <a:p>
            <a:pPr marL="171450" indent="-171450">
              <a:buFontTx/>
              <a:buChar char="-"/>
            </a:pPr>
            <a:r>
              <a:rPr lang="fr-FR" dirty="0"/>
              <a:t>Réflexion collective sur la censure de la presse : Pourquoi la presse doit-elle rester libre ? </a:t>
            </a:r>
          </a:p>
        </p:txBody>
      </p:sp>
      <p:sp>
        <p:nvSpPr>
          <p:cNvPr id="5" name="Espace réservé du texte 4">
            <a:extLst>
              <a:ext uri="{FF2B5EF4-FFF2-40B4-BE49-F238E27FC236}">
                <a16:creationId xmlns:a16="http://schemas.microsoft.com/office/drawing/2014/main" id="{D8251A91-9C41-44F0-8B6F-4DB85EC3661C}"/>
              </a:ext>
            </a:extLst>
          </p:cNvPr>
          <p:cNvSpPr>
            <a:spLocks noGrp="1"/>
          </p:cNvSpPr>
          <p:nvPr>
            <p:ph type="body" sz="quarter" idx="15"/>
          </p:nvPr>
        </p:nvSpPr>
        <p:spPr/>
        <p:txBody>
          <a:bodyPr/>
          <a:lstStyle/>
          <a:p>
            <a:pPr marL="171450" indent="-171450">
              <a:buFontTx/>
              <a:buChar char="-"/>
            </a:pPr>
            <a:r>
              <a:rPr lang="fr-FR" dirty="0"/>
              <a:t>La liberté d’expression a des acquis qui restent fragiles. Il s’agit de faire comprendre aux élèves que la liberté d’expression fait partie des libertés fondamentales mais que celle-ci peut être réduite voire supprimée.</a:t>
            </a:r>
          </a:p>
          <a:p>
            <a:pPr marL="171450" indent="-171450">
              <a:buFontTx/>
              <a:buChar char="-"/>
            </a:pPr>
            <a:r>
              <a:rPr lang="fr-FR" dirty="0"/>
              <a:t>Plusieurs productions sont possibles : </a:t>
            </a:r>
          </a:p>
          <a:p>
            <a:r>
              <a:rPr lang="fr-FR" b="1" dirty="0"/>
              <a:t>1. Construction d’un « mur virtuel » </a:t>
            </a:r>
            <a:r>
              <a:rPr lang="fr-FR" dirty="0"/>
              <a:t>(Padlet) composé de textes, d’images, d’enregistrements audio…</a:t>
            </a:r>
          </a:p>
          <a:p>
            <a:r>
              <a:rPr lang="fr-FR" b="1" dirty="0"/>
              <a:t>2. Enregistrement audio des résultats d’une étude faite sur un pays qui limite la liberté d’expression </a:t>
            </a:r>
            <a:r>
              <a:rPr lang="fr-FR" dirty="0"/>
              <a:t>(Chine, Arabie Saoudite …)</a:t>
            </a:r>
          </a:p>
          <a:p>
            <a:pPr marL="171450" indent="-171450">
              <a:buFontTx/>
              <a:buChar char="-"/>
            </a:pPr>
            <a:endParaRPr lang="fr-FR" dirty="0"/>
          </a:p>
        </p:txBody>
      </p:sp>
      <p:sp>
        <p:nvSpPr>
          <p:cNvPr id="6" name="Espace réservé du texte 5">
            <a:extLst>
              <a:ext uri="{FF2B5EF4-FFF2-40B4-BE49-F238E27FC236}">
                <a16:creationId xmlns:a16="http://schemas.microsoft.com/office/drawing/2014/main" id="{9E87FB4C-A839-4722-864E-19F53DEFCA39}"/>
              </a:ext>
            </a:extLst>
          </p:cNvPr>
          <p:cNvSpPr>
            <a:spLocks noGrp="1"/>
          </p:cNvSpPr>
          <p:nvPr>
            <p:ph type="body" sz="quarter" idx="16"/>
          </p:nvPr>
        </p:nvSpPr>
        <p:spPr/>
        <p:txBody>
          <a:bodyPr/>
          <a:lstStyle/>
          <a:p>
            <a:r>
              <a:rPr lang="fr-FR" b="1" dirty="0"/>
              <a:t>3. EPI Arts plastiques et EMC, autour des limites à la liberté d’expression, en s’appuyant sur les dessins de presse</a:t>
            </a:r>
            <a:r>
              <a:rPr lang="fr-FR" dirty="0"/>
              <a:t>. Il s’agit de montrer l’engagement des dessinateurs de presse pour défendre la liberté d’expression. Ce travail transdisciplinaire permet de retracer la longue histoire de la caricature en France depuis 1881 et d’étudier le dessin de la presse comme vecteur de la liberté d’expression. Deux possibilités s’offrent à l’enseignant : proposer aux élèves plusieurs dessins de presse en faveur de la liberté d’expression afin d’en dégager le(s) message(s) / Dans le cadre d’un travail collaboratif, réaliser un dessin de presse dénonçant les atteintes à la liberté d’expression. </a:t>
            </a:r>
          </a:p>
        </p:txBody>
      </p:sp>
    </p:spTree>
    <p:extLst>
      <p:ext uri="{BB962C8B-B14F-4D97-AF65-F5344CB8AC3E}">
        <p14:creationId xmlns:p14="http://schemas.microsoft.com/office/powerpoint/2010/main" val="375387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2668CB-F416-4639-A313-4C45AB919ABC}"/>
              </a:ext>
            </a:extLst>
          </p:cNvPr>
          <p:cNvSpPr>
            <a:spLocks noGrp="1"/>
          </p:cNvSpPr>
          <p:nvPr>
            <p:ph type="title"/>
          </p:nvPr>
        </p:nvSpPr>
        <p:spPr/>
        <p:txBody>
          <a:bodyPr/>
          <a:lstStyle/>
          <a:p>
            <a:r>
              <a:rPr lang="fr-FR" dirty="0"/>
              <a:t>CORPUS DOCUMENTAIRE : Dessin du caricaturiste Akram </a:t>
            </a:r>
            <a:r>
              <a:rPr lang="fr-FR" dirty="0" err="1"/>
              <a:t>Raslan</a:t>
            </a:r>
            <a:r>
              <a:rPr lang="fr-FR" dirty="0"/>
              <a:t>, 2012 / Unes sur les attentats de 2015</a:t>
            </a:r>
          </a:p>
        </p:txBody>
      </p:sp>
      <p:sp>
        <p:nvSpPr>
          <p:cNvPr id="3" name="Espace réservé du numéro de diapositive 2">
            <a:extLst>
              <a:ext uri="{FF2B5EF4-FFF2-40B4-BE49-F238E27FC236}">
                <a16:creationId xmlns:a16="http://schemas.microsoft.com/office/drawing/2014/main" id="{8C53ABE2-84EE-4016-8340-0EC3CE3FD9A3}"/>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4" name="Espace réservé du texte 3">
            <a:extLst>
              <a:ext uri="{FF2B5EF4-FFF2-40B4-BE49-F238E27FC236}">
                <a16:creationId xmlns:a16="http://schemas.microsoft.com/office/drawing/2014/main" id="{E747DD22-7996-4C84-B350-BA6546F6D13F}"/>
              </a:ext>
            </a:extLst>
          </p:cNvPr>
          <p:cNvSpPr>
            <a:spLocks noGrp="1"/>
          </p:cNvSpPr>
          <p:nvPr>
            <p:ph type="body" sz="quarter" idx="14"/>
          </p:nvPr>
        </p:nvSpPr>
        <p:spPr>
          <a:xfrm>
            <a:off x="-167835" y="2139702"/>
            <a:ext cx="916025" cy="2724053"/>
          </a:xfrm>
        </p:spPr>
        <p:txBody>
          <a:bodyPr/>
          <a:lstStyle/>
          <a:p>
            <a:endParaRPr lang="fr-FR" dirty="0"/>
          </a:p>
        </p:txBody>
      </p:sp>
      <p:sp>
        <p:nvSpPr>
          <p:cNvPr id="5" name="Espace réservé du texte 4">
            <a:extLst>
              <a:ext uri="{FF2B5EF4-FFF2-40B4-BE49-F238E27FC236}">
                <a16:creationId xmlns:a16="http://schemas.microsoft.com/office/drawing/2014/main" id="{400E16F3-0DDB-4444-882A-B046CEBBC978}"/>
              </a:ext>
            </a:extLst>
          </p:cNvPr>
          <p:cNvSpPr>
            <a:spLocks noGrp="1"/>
          </p:cNvSpPr>
          <p:nvPr>
            <p:ph type="body" sz="quarter" idx="15"/>
          </p:nvPr>
        </p:nvSpPr>
        <p:spPr/>
        <p:txBody>
          <a:bodyPr/>
          <a:lstStyle/>
          <a:p>
            <a:r>
              <a:rPr lang="fr-FR" dirty="0"/>
              <a:t>G</a:t>
            </a:r>
          </a:p>
        </p:txBody>
      </p:sp>
      <p:sp>
        <p:nvSpPr>
          <p:cNvPr id="6" name="Espace réservé du texte 5">
            <a:extLst>
              <a:ext uri="{FF2B5EF4-FFF2-40B4-BE49-F238E27FC236}">
                <a16:creationId xmlns:a16="http://schemas.microsoft.com/office/drawing/2014/main" id="{7AA325B3-5F2E-47BD-AA33-0C793D9F4A8E}"/>
              </a:ext>
            </a:extLst>
          </p:cNvPr>
          <p:cNvSpPr>
            <a:spLocks noGrp="1"/>
          </p:cNvSpPr>
          <p:nvPr>
            <p:ph type="body" sz="quarter" idx="16"/>
          </p:nvPr>
        </p:nvSpPr>
        <p:spPr>
          <a:xfrm>
            <a:off x="6825466" y="1836000"/>
            <a:ext cx="3365664" cy="4749276"/>
          </a:xfrm>
        </p:spPr>
        <p:txBody>
          <a:bodyPr/>
          <a:lstStyle/>
          <a:p>
            <a:endParaRPr lang="fr-FR" dirty="0"/>
          </a:p>
        </p:txBody>
      </p:sp>
      <p:pic>
        <p:nvPicPr>
          <p:cNvPr id="3074" name="Picture 2" descr="La mort du caricaturiste syrien Akram Raslan a été confirmée – Bulle  d&amp;#39;Encre - L&amp;#39;actu BD en un clic !">
            <a:extLst>
              <a:ext uri="{FF2B5EF4-FFF2-40B4-BE49-F238E27FC236}">
                <a16:creationId xmlns:a16="http://schemas.microsoft.com/office/drawing/2014/main" id="{1A3BD4F9-8F1C-4739-B687-D062EB9DC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707654"/>
            <a:ext cx="360040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arlie Hebdo», les journaux français en deuil – Libération">
            <a:extLst>
              <a:ext uri="{FF2B5EF4-FFF2-40B4-BE49-F238E27FC236}">
                <a16:creationId xmlns:a16="http://schemas.microsoft.com/office/drawing/2014/main" id="{511F7ABF-551D-4DE1-9F0E-51762A794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260" y="1833563"/>
            <a:ext cx="5016739"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7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61943-9479-4E22-A898-7DB6B1A3D7EA}"/>
              </a:ext>
            </a:extLst>
          </p:cNvPr>
          <p:cNvSpPr>
            <a:spLocks noGrp="1"/>
          </p:cNvSpPr>
          <p:nvPr>
            <p:ph type="title"/>
          </p:nvPr>
        </p:nvSpPr>
        <p:spPr/>
        <p:txBody>
          <a:bodyPr/>
          <a:lstStyle/>
          <a:p>
            <a:r>
              <a:rPr lang="fr-FR" dirty="0">
                <a:solidFill>
                  <a:schemeClr val="tx2">
                    <a:lumMod val="75000"/>
                  </a:schemeClr>
                </a:solidFill>
              </a:rPr>
              <a:t>C. UNE APPROCHE AXEE SUR LA LIBERTE D’EXPRESSION ET LES RESEAUX SOCIAUX</a:t>
            </a:r>
          </a:p>
        </p:txBody>
      </p:sp>
      <p:sp>
        <p:nvSpPr>
          <p:cNvPr id="3" name="Espace réservé du numéro de diapositive 2">
            <a:extLst>
              <a:ext uri="{FF2B5EF4-FFF2-40B4-BE49-F238E27FC236}">
                <a16:creationId xmlns:a16="http://schemas.microsoft.com/office/drawing/2014/main" id="{26C899EF-092F-4DEB-B902-85A9AB58D404}"/>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
        <p:nvSpPr>
          <p:cNvPr id="4" name="Espace réservé du texte 3">
            <a:extLst>
              <a:ext uri="{FF2B5EF4-FFF2-40B4-BE49-F238E27FC236}">
                <a16:creationId xmlns:a16="http://schemas.microsoft.com/office/drawing/2014/main" id="{B099721D-A969-44D3-9D3F-B478DC9BF1AE}"/>
              </a:ext>
            </a:extLst>
          </p:cNvPr>
          <p:cNvSpPr>
            <a:spLocks noGrp="1"/>
          </p:cNvSpPr>
          <p:nvPr>
            <p:ph type="body" sz="quarter" idx="14"/>
          </p:nvPr>
        </p:nvSpPr>
        <p:spPr/>
        <p:txBody>
          <a:bodyPr/>
          <a:lstStyle/>
          <a:p>
            <a:pPr marL="171450" marR="0" lvl="0" indent="-171450" algn="l" defTabSz="914400" rtl="0" eaLnBrk="1" fontAlgn="auto" latinLnBrk="0" hangingPunct="1">
              <a:lnSpc>
                <a:spcPct val="100000"/>
              </a:lnSpc>
              <a:spcBef>
                <a:spcPts val="0"/>
              </a:spcBef>
              <a:spcAft>
                <a:spcPts val="500"/>
              </a:spcAft>
              <a:buClrTx/>
              <a:buSzTx/>
              <a:buFontTx/>
              <a:buChar char="-"/>
              <a:tabLst/>
              <a:defRPr/>
            </a:pPr>
            <a:r>
              <a:rPr lang="fr-FR" dirty="0"/>
              <a:t>La question </a:t>
            </a:r>
            <a:r>
              <a:rPr kumimoji="0" lang="fr-FR" sz="1050" b="0" i="0" u="none" strike="noStrike" kern="1200" cap="none" spc="0" normalizeH="0" baseline="0" noProof="0" dirty="0">
                <a:ln>
                  <a:noFill/>
                </a:ln>
                <a:solidFill>
                  <a:srgbClr val="000000"/>
                </a:solidFill>
                <a:effectLst/>
                <a:uLnTx/>
                <a:uFillTx/>
                <a:latin typeface="Arial"/>
                <a:ea typeface="+mn-ea"/>
                <a:cs typeface="+mn-cs"/>
              </a:rPr>
              <a:t>« Sommes-nous toujours libres de nous exprimer ? » soulève </a:t>
            </a:r>
            <a:r>
              <a:rPr kumimoji="0" lang="fr-FR" sz="1050" b="1" i="0" u="none" strike="noStrike" kern="1200" cap="none" spc="0" normalizeH="0" baseline="0" noProof="0" dirty="0">
                <a:ln>
                  <a:noFill/>
                </a:ln>
                <a:solidFill>
                  <a:srgbClr val="000000"/>
                </a:solidFill>
                <a:effectLst/>
                <a:uLnTx/>
                <a:uFillTx/>
                <a:latin typeface="Arial"/>
                <a:ea typeface="+mn-ea"/>
                <a:cs typeface="+mn-cs"/>
              </a:rPr>
              <a:t>des enjeux liés à l’usage du numérique et notamment celui des réseaux sociaux</a:t>
            </a:r>
            <a:r>
              <a:rPr kumimoji="0" lang="fr-FR" sz="1050" b="0" i="0" u="none" strike="noStrike" kern="1200" cap="none" spc="0" normalizeH="0" baseline="0" noProof="0" dirty="0">
                <a:ln>
                  <a:noFill/>
                </a:ln>
                <a:solidFill>
                  <a:srgbClr val="000000"/>
                </a:solidFill>
                <a:effectLst/>
                <a:uLnTx/>
                <a:uFillTx/>
                <a:latin typeface="Arial"/>
                <a:ea typeface="+mn-ea"/>
                <a:cs typeface="+mn-cs"/>
              </a:rPr>
              <a:t>, fréquentés par de nombreux élèves (Tik Tok, Instagram, Snapchat).</a:t>
            </a:r>
            <a:endParaRPr lang="fr-FR" dirty="0"/>
          </a:p>
          <a:p>
            <a:pPr marL="171450" indent="-171450">
              <a:buFontTx/>
              <a:buChar char="-"/>
            </a:pPr>
            <a:r>
              <a:rPr lang="fr-FR" dirty="0"/>
              <a:t>Plusieurs questionnements méritent d’être dégagés :</a:t>
            </a:r>
          </a:p>
          <a:p>
            <a:pPr marL="171450" indent="-171450">
              <a:buFont typeface="Wingdings" panose="05000000000000000000" pitchFamily="2" charset="2"/>
              <a:buChar char="Ø"/>
            </a:pPr>
            <a:r>
              <a:rPr lang="fr-FR" dirty="0"/>
              <a:t>Internet favorise-t-il la liberté d’expression ? Les réseaux sociaux offrent-ils un espace de libre expression ? Quelles limites sont posées sur les réseaux sociaux ? Quelles sont les limites légales à la liberté d’expression ?</a:t>
            </a:r>
          </a:p>
          <a:p>
            <a:pPr marL="171450" indent="-171450">
              <a:buFont typeface="Wingdings" panose="05000000000000000000" pitchFamily="2" charset="2"/>
              <a:buChar char="Ø"/>
            </a:pPr>
            <a:endParaRPr lang="fr-FR" dirty="0"/>
          </a:p>
          <a:p>
            <a:endParaRPr lang="fr-FR" dirty="0"/>
          </a:p>
        </p:txBody>
      </p:sp>
      <p:sp>
        <p:nvSpPr>
          <p:cNvPr id="5" name="Espace réservé du texte 4">
            <a:extLst>
              <a:ext uri="{FF2B5EF4-FFF2-40B4-BE49-F238E27FC236}">
                <a16:creationId xmlns:a16="http://schemas.microsoft.com/office/drawing/2014/main" id="{5ADFF535-3ED4-4007-B22E-EB57868918EE}"/>
              </a:ext>
            </a:extLst>
          </p:cNvPr>
          <p:cNvSpPr>
            <a:spLocks noGrp="1"/>
          </p:cNvSpPr>
          <p:nvPr>
            <p:ph type="body" sz="quarter" idx="15"/>
          </p:nvPr>
        </p:nvSpPr>
        <p:spPr/>
        <p:txBody>
          <a:bodyPr/>
          <a:lstStyle/>
          <a:p>
            <a:pPr marL="171450" indent="-171450">
              <a:buFontTx/>
              <a:buChar char="-"/>
            </a:pPr>
            <a:r>
              <a:rPr lang="fr-FR" dirty="0"/>
              <a:t>L’objectif est d’analyser ces usages d’un point de vue social et légal et de faire prendre conscience des risques liés aux publications.</a:t>
            </a:r>
          </a:p>
          <a:p>
            <a:pPr marL="171450" indent="-171450">
              <a:buFontTx/>
              <a:buChar char="-"/>
            </a:pPr>
            <a:r>
              <a:rPr lang="fr-FR" dirty="0"/>
              <a:t>L’accent est mis sur les deux principales limites à la liberté d’expression sur les réseaux sociaux : la diffamation et l’injure, les propos appelant à la haine. </a:t>
            </a:r>
          </a:p>
          <a:p>
            <a:r>
              <a:rPr lang="fr-FR" b="1" dirty="0"/>
              <a:t>1. Projet de classe : participation d’un intervenant (avocat, juriste, membre d’une association agréée comme INITIADROIT, un agent des forces de l’ordre…) à un café-citoyen </a:t>
            </a:r>
            <a:r>
              <a:rPr lang="fr-FR" dirty="0"/>
              <a:t>organisé autour des dangers et des limites de la liberté d’expression sur les réseaux sociaux. </a:t>
            </a:r>
          </a:p>
        </p:txBody>
      </p:sp>
      <p:sp>
        <p:nvSpPr>
          <p:cNvPr id="6" name="Espace réservé du texte 5">
            <a:extLst>
              <a:ext uri="{FF2B5EF4-FFF2-40B4-BE49-F238E27FC236}">
                <a16:creationId xmlns:a16="http://schemas.microsoft.com/office/drawing/2014/main" id="{29D1C460-ACAE-40D1-A400-B0FC0246A522}"/>
              </a:ext>
            </a:extLst>
          </p:cNvPr>
          <p:cNvSpPr>
            <a:spLocks noGrp="1"/>
          </p:cNvSpPr>
          <p:nvPr>
            <p:ph type="body" sz="quarter" idx="16"/>
          </p:nvPr>
        </p:nvSpPr>
        <p:spPr/>
        <p:txBody>
          <a:bodyPr/>
          <a:lstStyle/>
          <a:p>
            <a:r>
              <a:rPr lang="fr-FR" dirty="0"/>
              <a:t>Un café citoyen filmé qui permet aux élèves d’acquérir des connaissances sur le droit français au sujet des propos tenus sur les réseaux sociaux, et de comprendre les risques juridiques pour les utilisateurs des réseaux sociaux. </a:t>
            </a:r>
          </a:p>
          <a:p>
            <a:r>
              <a:rPr lang="fr-FR" dirty="0"/>
              <a:t>Un café citoyen à la source de nombreux échanges, de réponses aux questions que se posent les élèves. </a:t>
            </a:r>
          </a:p>
          <a:p>
            <a:endParaRPr lang="fr-FR" dirty="0"/>
          </a:p>
          <a:p>
            <a:endParaRPr lang="fr-FR" dirty="0"/>
          </a:p>
        </p:txBody>
      </p:sp>
    </p:spTree>
    <p:extLst>
      <p:ext uri="{BB962C8B-B14F-4D97-AF65-F5344CB8AC3E}">
        <p14:creationId xmlns:p14="http://schemas.microsoft.com/office/powerpoint/2010/main" val="139706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446A3-D138-4977-A527-05788EAEC4B3}"/>
              </a:ext>
            </a:extLst>
          </p:cNvPr>
          <p:cNvSpPr>
            <a:spLocks noGrp="1"/>
          </p:cNvSpPr>
          <p:nvPr>
            <p:ph type="title"/>
          </p:nvPr>
        </p:nvSpPr>
        <p:spPr/>
        <p:txBody>
          <a:bodyPr/>
          <a:lstStyle/>
          <a:p>
            <a:r>
              <a:rPr lang="fr-FR" sz="2000" dirty="0">
                <a:solidFill>
                  <a:schemeClr val="tx2">
                    <a:lumMod val="75000"/>
                  </a:schemeClr>
                </a:solidFill>
              </a:rPr>
              <a:t>D. L’EXERCICE DE LA LIBERTE D’EXPRESSION, REGARDS CROISES AVEC LA LITTÉRATURE ET LES ARTS</a:t>
            </a:r>
          </a:p>
        </p:txBody>
      </p:sp>
      <p:sp>
        <p:nvSpPr>
          <p:cNvPr id="3" name="Espace réservé du numéro de diapositive 2">
            <a:extLst>
              <a:ext uri="{FF2B5EF4-FFF2-40B4-BE49-F238E27FC236}">
                <a16:creationId xmlns:a16="http://schemas.microsoft.com/office/drawing/2014/main" id="{7DDC9AE4-4E1E-4CC8-93C5-EA2599184D8C}"/>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4" name="Espace réservé du texte 3">
            <a:extLst>
              <a:ext uri="{FF2B5EF4-FFF2-40B4-BE49-F238E27FC236}">
                <a16:creationId xmlns:a16="http://schemas.microsoft.com/office/drawing/2014/main" id="{6F7846A8-0363-47EC-A197-EB34D82EA20E}"/>
              </a:ext>
            </a:extLst>
          </p:cNvPr>
          <p:cNvSpPr>
            <a:spLocks noGrp="1"/>
          </p:cNvSpPr>
          <p:nvPr>
            <p:ph type="body" sz="quarter" idx="13"/>
          </p:nvPr>
        </p:nvSpPr>
        <p:spPr/>
        <p:txBody>
          <a:bodyPr/>
          <a:lstStyle/>
          <a:p>
            <a:pPr marL="171450" indent="-171450">
              <a:buFontTx/>
              <a:buChar char="-"/>
            </a:pPr>
            <a:r>
              <a:rPr lang="fr-FR" b="0" dirty="0"/>
              <a:t>Importance des projets pluridisciplinaires pour croiser les approches et développer des compétences transversales en lien avec le Socle commun de connaissances, de compétences et de culture : engagement dans un projet de classe, conquête de l’autonomie, exercice de l’esprit critique. </a:t>
            </a:r>
          </a:p>
          <a:p>
            <a:pPr marL="0" indent="0">
              <a:buNone/>
            </a:pPr>
            <a:r>
              <a:rPr lang="fr-FR" dirty="0"/>
              <a:t>1. Regard croisé avec les lettres et les arts plastiques : à partir de l’étude du roman d’Arthur Ténor « Je suis </a:t>
            </a:r>
            <a:r>
              <a:rPr lang="fr-FR" dirty="0" err="1"/>
              <a:t>CharLiberté</a:t>
            </a:r>
            <a:r>
              <a:rPr lang="fr-FR" dirty="0"/>
              <a:t> », aux éditions </a:t>
            </a:r>
            <a:r>
              <a:rPr lang="fr-FR" dirty="0" err="1"/>
              <a:t>Scrinéo</a:t>
            </a:r>
            <a:r>
              <a:rPr lang="fr-FR" b="0" dirty="0"/>
              <a:t>, et des connaissances acquises à l’issue du cours sur la liberté d’expression en EMC, rédaction d’un journal satirique, </a:t>
            </a:r>
          </a:p>
          <a:p>
            <a:pPr marL="171450" indent="-171450">
              <a:buFontTx/>
              <a:buChar char="-"/>
            </a:pPr>
            <a:endParaRPr lang="fr-FR" b="0" dirty="0"/>
          </a:p>
        </p:txBody>
      </p:sp>
      <p:sp>
        <p:nvSpPr>
          <p:cNvPr id="5" name="Espace réservé du texte 4">
            <a:extLst>
              <a:ext uri="{FF2B5EF4-FFF2-40B4-BE49-F238E27FC236}">
                <a16:creationId xmlns:a16="http://schemas.microsoft.com/office/drawing/2014/main" id="{DABC4C24-43A8-4284-9C48-C67DC2026EC5}"/>
              </a:ext>
            </a:extLst>
          </p:cNvPr>
          <p:cNvSpPr>
            <a:spLocks noGrp="1"/>
          </p:cNvSpPr>
          <p:nvPr>
            <p:ph type="body" sz="quarter" idx="14"/>
          </p:nvPr>
        </p:nvSpPr>
        <p:spPr/>
        <p:txBody>
          <a:bodyPr/>
          <a:lstStyle/>
          <a:p>
            <a:pPr marL="0" indent="0">
              <a:buNone/>
            </a:pPr>
            <a:r>
              <a:rPr lang="fr-FR" b="0" dirty="0"/>
              <a:t>ou d’une production graphique (bande dessinée). </a:t>
            </a:r>
          </a:p>
          <a:p>
            <a:pPr marL="0" indent="0">
              <a:buNone/>
            </a:pPr>
            <a:r>
              <a:rPr lang="fr-FR" b="0" dirty="0"/>
              <a:t>Cette œuvre permet de réfléchir au pouvoir des mots et du dessin pour défendre la liberté d’expression : pouvons-nous tout dire ?</a:t>
            </a:r>
          </a:p>
          <a:p>
            <a:pPr marL="0" indent="0">
              <a:buNone/>
            </a:pPr>
            <a:r>
              <a:rPr lang="fr-FR" dirty="0"/>
              <a:t>2. Regard croisé avec les arts : la liberté d’expression en matière artistique a-t-elle des limites ? </a:t>
            </a:r>
          </a:p>
          <a:p>
            <a:pPr marL="0" indent="0">
              <a:buNone/>
            </a:pPr>
            <a:r>
              <a:rPr lang="fr-FR" b="0" dirty="0"/>
              <a:t> Etude d’un ensemble d’œuvres artistiques qui ont connu la censure. Par exemple, « L’hirondelle » de Banksy, 2014, le « Déjeuner sur l’herbe » d’Edouard Manet, 1863, le « Jugement dernier » de Michel-Ange, 1541.</a:t>
            </a:r>
          </a:p>
        </p:txBody>
      </p:sp>
      <p:sp>
        <p:nvSpPr>
          <p:cNvPr id="6" name="Espace réservé du texte 5">
            <a:extLst>
              <a:ext uri="{FF2B5EF4-FFF2-40B4-BE49-F238E27FC236}">
                <a16:creationId xmlns:a16="http://schemas.microsoft.com/office/drawing/2014/main" id="{14FCDB2D-7DA4-4694-8D97-D7BB2F5282EC}"/>
              </a:ext>
            </a:extLst>
          </p:cNvPr>
          <p:cNvSpPr>
            <a:spLocks noGrp="1"/>
          </p:cNvSpPr>
          <p:nvPr>
            <p:ph type="body" sz="quarter" idx="15"/>
          </p:nvPr>
        </p:nvSpPr>
        <p:spPr/>
        <p:txBody>
          <a:bodyPr/>
          <a:lstStyle/>
          <a:p>
            <a:pPr marL="0" indent="0">
              <a:buNone/>
            </a:pPr>
            <a:r>
              <a:rPr lang="fr-FR" b="0" dirty="0"/>
              <a:t>A l’issue d’un travail de recherche sur le contexte de production et de réception de ces œuvres, </a:t>
            </a:r>
            <a:r>
              <a:rPr lang="fr-FR" dirty="0"/>
              <a:t>réalisation d’un podcast ou d’une capsule vidéo </a:t>
            </a:r>
            <a:r>
              <a:rPr lang="fr-FR" b="0" dirty="0"/>
              <a:t>qui fait état de ces recherches et des réponses à la question « Sommes-nous toujours libres de nous exprimer ? »</a:t>
            </a:r>
          </a:p>
          <a:p>
            <a:pPr marL="171450" indent="-171450">
              <a:buFont typeface="Wingdings" panose="05000000000000000000" pitchFamily="2" charset="2"/>
              <a:buChar char="Ø"/>
            </a:pPr>
            <a:r>
              <a:rPr lang="fr-FR" dirty="0"/>
              <a:t>Rôle essentiel du professeur documentaliste :</a:t>
            </a:r>
            <a:r>
              <a:rPr lang="fr-FR" b="0" dirty="0"/>
              <a:t> expertise dans la méthodologie de la recherche documentaire, pour les questions liées au droit à l’image, au droit d’auteur. Accompagnement dans la construction des productions numérisées et le choix des ressources, des œuvres, des sites internet à privilégier. Proposition d’une </a:t>
            </a:r>
            <a:r>
              <a:rPr lang="fr-FR" dirty="0"/>
              <a:t>création d’une webradio</a:t>
            </a:r>
            <a:r>
              <a:rPr lang="fr-FR" b="0" dirty="0"/>
              <a:t>.</a:t>
            </a:r>
          </a:p>
        </p:txBody>
      </p:sp>
    </p:spTree>
    <p:extLst>
      <p:ext uri="{BB962C8B-B14F-4D97-AF65-F5344CB8AC3E}">
        <p14:creationId xmlns:p14="http://schemas.microsoft.com/office/powerpoint/2010/main" val="142350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91D4518-C236-4DD6-85AA-8D25B0861EA7}"/>
              </a:ext>
            </a:extLst>
          </p:cNvPr>
          <p:cNvSpPr>
            <a:spLocks noGrp="1"/>
          </p:cNvSpPr>
          <p:nvPr>
            <p:ph type="title"/>
          </p:nvPr>
        </p:nvSpPr>
        <p:spPr/>
        <p:txBody>
          <a:bodyPr/>
          <a:lstStyle/>
          <a:p>
            <a:r>
              <a:rPr lang="fr-FR" dirty="0"/>
              <a:t>CORPUS DOCUMENTAIRE : L’Hirondelle, Banksy, 2014 / Déjeuner sur l’herbe, Manet, 1863</a:t>
            </a:r>
          </a:p>
        </p:txBody>
      </p:sp>
      <p:sp>
        <p:nvSpPr>
          <p:cNvPr id="3" name="Espace réservé du numéro de diapositive 2">
            <a:extLst>
              <a:ext uri="{FF2B5EF4-FFF2-40B4-BE49-F238E27FC236}">
                <a16:creationId xmlns:a16="http://schemas.microsoft.com/office/drawing/2014/main" id="{4153F1DC-4340-4B71-987D-60EAC2680391}"/>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8" name="Espace réservé du texte 7">
            <a:extLst>
              <a:ext uri="{FF2B5EF4-FFF2-40B4-BE49-F238E27FC236}">
                <a16:creationId xmlns:a16="http://schemas.microsoft.com/office/drawing/2014/main" id="{F2D179C0-002A-4D3E-9042-707065EA7E8F}"/>
              </a:ext>
            </a:extLst>
          </p:cNvPr>
          <p:cNvSpPr>
            <a:spLocks noGrp="1"/>
          </p:cNvSpPr>
          <p:nvPr>
            <p:ph type="body" sz="quarter" idx="14"/>
          </p:nvPr>
        </p:nvSpPr>
        <p:spPr/>
        <p:txBody>
          <a:bodyPr/>
          <a:lstStyle/>
          <a:p>
            <a:endParaRPr lang="fr-FR" dirty="0"/>
          </a:p>
        </p:txBody>
      </p:sp>
      <p:sp>
        <p:nvSpPr>
          <p:cNvPr id="9" name="Espace réservé du texte 8">
            <a:extLst>
              <a:ext uri="{FF2B5EF4-FFF2-40B4-BE49-F238E27FC236}">
                <a16:creationId xmlns:a16="http://schemas.microsoft.com/office/drawing/2014/main" id="{7876E43B-35BC-4BAB-A05E-991D9492940B}"/>
              </a:ext>
            </a:extLst>
          </p:cNvPr>
          <p:cNvSpPr>
            <a:spLocks noGrp="1"/>
          </p:cNvSpPr>
          <p:nvPr>
            <p:ph type="body" sz="quarter" idx="15"/>
          </p:nvPr>
        </p:nvSpPr>
        <p:spPr>
          <a:xfrm>
            <a:off x="3312000" y="1835999"/>
            <a:ext cx="2520000" cy="4953839"/>
          </a:xfrm>
        </p:spPr>
        <p:txBody>
          <a:bodyPr/>
          <a:lstStyle/>
          <a:p>
            <a:endParaRPr lang="fr-FR" dirty="0"/>
          </a:p>
        </p:txBody>
      </p:sp>
      <p:sp>
        <p:nvSpPr>
          <p:cNvPr id="10" name="Espace réservé du texte 9">
            <a:extLst>
              <a:ext uri="{FF2B5EF4-FFF2-40B4-BE49-F238E27FC236}">
                <a16:creationId xmlns:a16="http://schemas.microsoft.com/office/drawing/2014/main" id="{B973B9FF-B737-484C-B266-BA09C97491BA}"/>
              </a:ext>
            </a:extLst>
          </p:cNvPr>
          <p:cNvSpPr>
            <a:spLocks noGrp="1"/>
          </p:cNvSpPr>
          <p:nvPr>
            <p:ph type="body" sz="quarter" idx="16"/>
          </p:nvPr>
        </p:nvSpPr>
        <p:spPr>
          <a:xfrm>
            <a:off x="9086431" y="2020742"/>
            <a:ext cx="3087747" cy="4057667"/>
          </a:xfrm>
        </p:spPr>
        <p:txBody>
          <a:bodyPr/>
          <a:lstStyle/>
          <a:p>
            <a:endParaRPr lang="fr-FR" dirty="0"/>
          </a:p>
        </p:txBody>
      </p:sp>
      <p:pic>
        <p:nvPicPr>
          <p:cNvPr id="12" name="Image 11">
            <a:extLst>
              <a:ext uri="{FF2B5EF4-FFF2-40B4-BE49-F238E27FC236}">
                <a16:creationId xmlns:a16="http://schemas.microsoft.com/office/drawing/2014/main" id="{59A252C7-6736-4FD6-A071-32656545EEC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0000" y="1836000"/>
            <a:ext cx="2520000" cy="2823982"/>
          </a:xfrm>
          <a:prstGeom prst="rect">
            <a:avLst/>
          </a:prstGeom>
        </p:spPr>
      </p:pic>
      <p:pic>
        <p:nvPicPr>
          <p:cNvPr id="4098" name="Picture 2" descr="L'hirondelle antiraciste de Banksy refoulée en Angleterre – Libération">
            <a:extLst>
              <a:ext uri="{FF2B5EF4-FFF2-40B4-BE49-F238E27FC236}">
                <a16:creationId xmlns:a16="http://schemas.microsoft.com/office/drawing/2014/main" id="{15D05CE9-62F8-4043-8190-DB797D970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1795463"/>
            <a:ext cx="2952750" cy="29880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e Déjeuner sur l'herbe — Wikipédia">
            <a:extLst>
              <a:ext uri="{FF2B5EF4-FFF2-40B4-BE49-F238E27FC236}">
                <a16:creationId xmlns:a16="http://schemas.microsoft.com/office/drawing/2014/main" id="{6071B7CC-19C0-4ADE-870C-7BC72A6A2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681" y="1828527"/>
            <a:ext cx="2952750" cy="298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434864"/>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operateurs_marianne" id="{1EB93FB9-5B2A-4444-9D92-666D34DD4FF3}" vid="{9879FAF7-A2DC-4F74-A711-29419AA131B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OPÉRATEURS</Template>
  <TotalTime>1079</TotalTime>
  <Words>1604</Words>
  <Application>Microsoft Office PowerPoint</Application>
  <PresentationFormat>Affichage à l'écran (16:9)</PresentationFormat>
  <Paragraphs>103</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sourcesanspro</vt:lpstr>
      <vt:lpstr>Wingdings</vt:lpstr>
      <vt:lpstr>OPÉRATEURS</vt:lpstr>
      <vt:lpstr>Présentation PowerPoint</vt:lpstr>
      <vt:lpstr>A. AUTOUR DU CONCEPT DE LA LIBERTE D’EXPRESSION</vt:lpstr>
      <vt:lpstr>CORPUS DOCUMENTAIRE</vt:lpstr>
      <vt:lpstr>Présentation PowerPoint</vt:lpstr>
      <vt:lpstr>B. UNE PRODUCTION CENTREE SUR LES LIMITES A LA LIBERTE D’EXPRESSION</vt:lpstr>
      <vt:lpstr>CORPUS DOCUMENTAIRE : Dessin du caricaturiste Akram Raslan, 2012 / Unes sur les attentats de 2015</vt:lpstr>
      <vt:lpstr>C. UNE APPROCHE AXEE SUR LA LIBERTE D’EXPRESSION ET LES RESEAUX SOCIAUX</vt:lpstr>
      <vt:lpstr>D. L’EXERCICE DE LA LIBERTE D’EXPRESSION, REGARDS CROISES AVEC LA LITTÉRATURE ET LES ARTS</vt:lpstr>
      <vt:lpstr>CORPUS DOCUMENTAIRE : L’Hirondelle, Banksy, 2014 / Déjeuner sur l’herbe, Manet, 1863</vt:lpstr>
      <vt:lpstr>POINT TECHNIQUE : CRÉER UNE WEBRADIO  SITE DU CLEMI</vt:lpstr>
      <vt:lpstr>Présentation PowerPoint</vt:lpstr>
      <vt:lpstr>A. LES CRITERES D’EVALUATION</vt:lpstr>
      <vt:lpstr>B. LES MODALITES PRATIQUES DE RESTITUTION</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GUICHETEAU Isabelle</dc:creator>
  <cp:lastModifiedBy>Céline</cp:lastModifiedBy>
  <cp:revision>40</cp:revision>
  <dcterms:created xsi:type="dcterms:W3CDTF">2020-06-09T09:53:40Z</dcterms:created>
  <dcterms:modified xsi:type="dcterms:W3CDTF">2021-10-21T09:26:17Z</dcterms:modified>
</cp:coreProperties>
</file>