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3"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E89ED9-C978-A5B0-1392-694FFAC93C7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EA8CDC-DADE-9BD2-3C1D-3BBAA692A1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F3DE0AC-B615-D48B-BF54-EAAA4C0F7490}"/>
              </a:ext>
            </a:extLst>
          </p:cNvPr>
          <p:cNvSpPr>
            <a:spLocks noGrp="1"/>
          </p:cNvSpPr>
          <p:nvPr>
            <p:ph type="dt" sz="half" idx="10"/>
          </p:nvPr>
        </p:nvSpPr>
        <p:spPr/>
        <p:txBody>
          <a:bodyPr/>
          <a:lstStyle/>
          <a:p>
            <a:fld id="{7A7AB966-4615-4E7A-A31B-BF505B6FA008}" type="datetimeFigureOut">
              <a:rPr lang="fr-FR" smtClean="0"/>
              <a:t>24/08/2023</a:t>
            </a:fld>
            <a:endParaRPr lang="fr-FR"/>
          </a:p>
        </p:txBody>
      </p:sp>
      <p:sp>
        <p:nvSpPr>
          <p:cNvPr id="5" name="Espace réservé du pied de page 4">
            <a:extLst>
              <a:ext uri="{FF2B5EF4-FFF2-40B4-BE49-F238E27FC236}">
                <a16:creationId xmlns:a16="http://schemas.microsoft.com/office/drawing/2014/main" id="{596907D3-5C76-D75C-07A6-4855D766EA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19B91A-CA58-DBAD-BDC3-DA9949490645}"/>
              </a:ext>
            </a:extLst>
          </p:cNvPr>
          <p:cNvSpPr>
            <a:spLocks noGrp="1"/>
          </p:cNvSpPr>
          <p:nvPr>
            <p:ph type="sldNum" sz="quarter" idx="12"/>
          </p:nvPr>
        </p:nvSpPr>
        <p:spPr/>
        <p:txBody>
          <a:bodyPr/>
          <a:lstStyle/>
          <a:p>
            <a:fld id="{D39FC3EF-41A3-442A-A5B7-FF8F0188FE5B}" type="slidenum">
              <a:rPr lang="fr-FR" smtClean="0"/>
              <a:t>‹N°›</a:t>
            </a:fld>
            <a:endParaRPr lang="fr-FR"/>
          </a:p>
        </p:txBody>
      </p:sp>
    </p:spTree>
    <p:extLst>
      <p:ext uri="{BB962C8B-B14F-4D97-AF65-F5344CB8AC3E}">
        <p14:creationId xmlns:p14="http://schemas.microsoft.com/office/powerpoint/2010/main" val="38016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2DF66A-8091-8843-1F8A-EECFDBEBB8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E422482-1339-E7AA-2A2F-F65AE36EB45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7FE792-8E10-88DB-26CC-AE18865DC7CE}"/>
              </a:ext>
            </a:extLst>
          </p:cNvPr>
          <p:cNvSpPr>
            <a:spLocks noGrp="1"/>
          </p:cNvSpPr>
          <p:nvPr>
            <p:ph type="dt" sz="half" idx="10"/>
          </p:nvPr>
        </p:nvSpPr>
        <p:spPr/>
        <p:txBody>
          <a:bodyPr/>
          <a:lstStyle/>
          <a:p>
            <a:fld id="{7A7AB966-4615-4E7A-A31B-BF505B6FA008}" type="datetimeFigureOut">
              <a:rPr lang="fr-FR" smtClean="0"/>
              <a:t>24/08/2023</a:t>
            </a:fld>
            <a:endParaRPr lang="fr-FR"/>
          </a:p>
        </p:txBody>
      </p:sp>
      <p:sp>
        <p:nvSpPr>
          <p:cNvPr id="5" name="Espace réservé du pied de page 4">
            <a:extLst>
              <a:ext uri="{FF2B5EF4-FFF2-40B4-BE49-F238E27FC236}">
                <a16:creationId xmlns:a16="http://schemas.microsoft.com/office/drawing/2014/main" id="{1FAE4074-912D-FF7F-5A96-6B510EB55F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241258-8839-0A0D-00F2-0F15B7A05639}"/>
              </a:ext>
            </a:extLst>
          </p:cNvPr>
          <p:cNvSpPr>
            <a:spLocks noGrp="1"/>
          </p:cNvSpPr>
          <p:nvPr>
            <p:ph type="sldNum" sz="quarter" idx="12"/>
          </p:nvPr>
        </p:nvSpPr>
        <p:spPr/>
        <p:txBody>
          <a:bodyPr/>
          <a:lstStyle/>
          <a:p>
            <a:fld id="{D39FC3EF-41A3-442A-A5B7-FF8F0188FE5B}" type="slidenum">
              <a:rPr lang="fr-FR" smtClean="0"/>
              <a:t>‹N°›</a:t>
            </a:fld>
            <a:endParaRPr lang="fr-FR"/>
          </a:p>
        </p:txBody>
      </p:sp>
    </p:spTree>
    <p:extLst>
      <p:ext uri="{BB962C8B-B14F-4D97-AF65-F5344CB8AC3E}">
        <p14:creationId xmlns:p14="http://schemas.microsoft.com/office/powerpoint/2010/main" val="20386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1AEE81F-C528-5DA0-3AB0-BDAB41DAACD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CAEE53E-932C-C3C6-CC9C-83764F9CD60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B40BA9-AE37-ACFB-608D-3B96810DCC0F}"/>
              </a:ext>
            </a:extLst>
          </p:cNvPr>
          <p:cNvSpPr>
            <a:spLocks noGrp="1"/>
          </p:cNvSpPr>
          <p:nvPr>
            <p:ph type="dt" sz="half" idx="10"/>
          </p:nvPr>
        </p:nvSpPr>
        <p:spPr/>
        <p:txBody>
          <a:bodyPr/>
          <a:lstStyle/>
          <a:p>
            <a:fld id="{7A7AB966-4615-4E7A-A31B-BF505B6FA008}" type="datetimeFigureOut">
              <a:rPr lang="fr-FR" smtClean="0"/>
              <a:t>24/08/2023</a:t>
            </a:fld>
            <a:endParaRPr lang="fr-FR"/>
          </a:p>
        </p:txBody>
      </p:sp>
      <p:sp>
        <p:nvSpPr>
          <p:cNvPr id="5" name="Espace réservé du pied de page 4">
            <a:extLst>
              <a:ext uri="{FF2B5EF4-FFF2-40B4-BE49-F238E27FC236}">
                <a16:creationId xmlns:a16="http://schemas.microsoft.com/office/drawing/2014/main" id="{41E43DA7-5C49-59F1-E304-4B678817AF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DBB42E-E016-A075-12FB-75429D1EE301}"/>
              </a:ext>
            </a:extLst>
          </p:cNvPr>
          <p:cNvSpPr>
            <a:spLocks noGrp="1"/>
          </p:cNvSpPr>
          <p:nvPr>
            <p:ph type="sldNum" sz="quarter" idx="12"/>
          </p:nvPr>
        </p:nvSpPr>
        <p:spPr/>
        <p:txBody>
          <a:bodyPr/>
          <a:lstStyle/>
          <a:p>
            <a:fld id="{D39FC3EF-41A3-442A-A5B7-FF8F0188FE5B}" type="slidenum">
              <a:rPr lang="fr-FR" smtClean="0"/>
              <a:t>‹N°›</a:t>
            </a:fld>
            <a:endParaRPr lang="fr-FR"/>
          </a:p>
        </p:txBody>
      </p:sp>
    </p:spTree>
    <p:extLst>
      <p:ext uri="{BB962C8B-B14F-4D97-AF65-F5344CB8AC3E}">
        <p14:creationId xmlns:p14="http://schemas.microsoft.com/office/powerpoint/2010/main" val="52506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DC3911-9E78-10B2-13B3-4E4909FA3F7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542316-3235-2910-70B9-BFA69F738D5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8D8274-E574-A8EC-1256-FE116201F75A}"/>
              </a:ext>
            </a:extLst>
          </p:cNvPr>
          <p:cNvSpPr>
            <a:spLocks noGrp="1"/>
          </p:cNvSpPr>
          <p:nvPr>
            <p:ph type="dt" sz="half" idx="10"/>
          </p:nvPr>
        </p:nvSpPr>
        <p:spPr/>
        <p:txBody>
          <a:bodyPr/>
          <a:lstStyle/>
          <a:p>
            <a:fld id="{7A7AB966-4615-4E7A-A31B-BF505B6FA008}" type="datetimeFigureOut">
              <a:rPr lang="fr-FR" smtClean="0"/>
              <a:t>24/08/2023</a:t>
            </a:fld>
            <a:endParaRPr lang="fr-FR"/>
          </a:p>
        </p:txBody>
      </p:sp>
      <p:sp>
        <p:nvSpPr>
          <p:cNvPr id="5" name="Espace réservé du pied de page 4">
            <a:extLst>
              <a:ext uri="{FF2B5EF4-FFF2-40B4-BE49-F238E27FC236}">
                <a16:creationId xmlns:a16="http://schemas.microsoft.com/office/drawing/2014/main" id="{0D0D8D90-B237-897C-6114-459C09D280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76ED96-8419-1781-916D-349F25F289B6}"/>
              </a:ext>
            </a:extLst>
          </p:cNvPr>
          <p:cNvSpPr>
            <a:spLocks noGrp="1"/>
          </p:cNvSpPr>
          <p:nvPr>
            <p:ph type="sldNum" sz="quarter" idx="12"/>
          </p:nvPr>
        </p:nvSpPr>
        <p:spPr/>
        <p:txBody>
          <a:bodyPr/>
          <a:lstStyle/>
          <a:p>
            <a:fld id="{D39FC3EF-41A3-442A-A5B7-FF8F0188FE5B}" type="slidenum">
              <a:rPr lang="fr-FR" smtClean="0"/>
              <a:t>‹N°›</a:t>
            </a:fld>
            <a:endParaRPr lang="fr-FR"/>
          </a:p>
        </p:txBody>
      </p:sp>
    </p:spTree>
    <p:extLst>
      <p:ext uri="{BB962C8B-B14F-4D97-AF65-F5344CB8AC3E}">
        <p14:creationId xmlns:p14="http://schemas.microsoft.com/office/powerpoint/2010/main" val="403818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3258F-7412-0A96-D634-08C57438E83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DFA0D6D-5644-C0A8-BA87-4706081363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404AF75-C79D-6BBC-81C1-DD9E588CBFCB}"/>
              </a:ext>
            </a:extLst>
          </p:cNvPr>
          <p:cNvSpPr>
            <a:spLocks noGrp="1"/>
          </p:cNvSpPr>
          <p:nvPr>
            <p:ph type="dt" sz="half" idx="10"/>
          </p:nvPr>
        </p:nvSpPr>
        <p:spPr/>
        <p:txBody>
          <a:bodyPr/>
          <a:lstStyle/>
          <a:p>
            <a:fld id="{7A7AB966-4615-4E7A-A31B-BF505B6FA008}" type="datetimeFigureOut">
              <a:rPr lang="fr-FR" smtClean="0"/>
              <a:t>24/08/2023</a:t>
            </a:fld>
            <a:endParaRPr lang="fr-FR"/>
          </a:p>
        </p:txBody>
      </p:sp>
      <p:sp>
        <p:nvSpPr>
          <p:cNvPr id="5" name="Espace réservé du pied de page 4">
            <a:extLst>
              <a:ext uri="{FF2B5EF4-FFF2-40B4-BE49-F238E27FC236}">
                <a16:creationId xmlns:a16="http://schemas.microsoft.com/office/drawing/2014/main" id="{DBECC370-D908-23EC-1E61-31EDC1C42B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42BA7C-9C36-3786-8EBC-5397E93954D9}"/>
              </a:ext>
            </a:extLst>
          </p:cNvPr>
          <p:cNvSpPr>
            <a:spLocks noGrp="1"/>
          </p:cNvSpPr>
          <p:nvPr>
            <p:ph type="sldNum" sz="quarter" idx="12"/>
          </p:nvPr>
        </p:nvSpPr>
        <p:spPr/>
        <p:txBody>
          <a:bodyPr/>
          <a:lstStyle/>
          <a:p>
            <a:fld id="{D39FC3EF-41A3-442A-A5B7-FF8F0188FE5B}" type="slidenum">
              <a:rPr lang="fr-FR" smtClean="0"/>
              <a:t>‹N°›</a:t>
            </a:fld>
            <a:endParaRPr lang="fr-FR"/>
          </a:p>
        </p:txBody>
      </p:sp>
    </p:spTree>
    <p:extLst>
      <p:ext uri="{BB962C8B-B14F-4D97-AF65-F5344CB8AC3E}">
        <p14:creationId xmlns:p14="http://schemas.microsoft.com/office/powerpoint/2010/main" val="114016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2FD62-F7DA-E9C0-60B3-FB307DE6544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4E2396-D402-5B1F-A58F-5AE3B1A939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E97975D-C13A-F743-6BC6-9422468DBF3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8F37815-195F-E2EC-50DB-96F59FB9B4B2}"/>
              </a:ext>
            </a:extLst>
          </p:cNvPr>
          <p:cNvSpPr>
            <a:spLocks noGrp="1"/>
          </p:cNvSpPr>
          <p:nvPr>
            <p:ph type="dt" sz="half" idx="10"/>
          </p:nvPr>
        </p:nvSpPr>
        <p:spPr/>
        <p:txBody>
          <a:bodyPr/>
          <a:lstStyle/>
          <a:p>
            <a:fld id="{7A7AB966-4615-4E7A-A31B-BF505B6FA008}" type="datetimeFigureOut">
              <a:rPr lang="fr-FR" smtClean="0"/>
              <a:t>24/08/2023</a:t>
            </a:fld>
            <a:endParaRPr lang="fr-FR"/>
          </a:p>
        </p:txBody>
      </p:sp>
      <p:sp>
        <p:nvSpPr>
          <p:cNvPr id="6" name="Espace réservé du pied de page 5">
            <a:extLst>
              <a:ext uri="{FF2B5EF4-FFF2-40B4-BE49-F238E27FC236}">
                <a16:creationId xmlns:a16="http://schemas.microsoft.com/office/drawing/2014/main" id="{EF0C0ADF-99C7-22AE-EC23-55CFEC2F89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8DE473-FB31-900E-3F37-BEA902E7C44A}"/>
              </a:ext>
            </a:extLst>
          </p:cNvPr>
          <p:cNvSpPr>
            <a:spLocks noGrp="1"/>
          </p:cNvSpPr>
          <p:nvPr>
            <p:ph type="sldNum" sz="quarter" idx="12"/>
          </p:nvPr>
        </p:nvSpPr>
        <p:spPr/>
        <p:txBody>
          <a:bodyPr/>
          <a:lstStyle/>
          <a:p>
            <a:fld id="{D39FC3EF-41A3-442A-A5B7-FF8F0188FE5B}" type="slidenum">
              <a:rPr lang="fr-FR" smtClean="0"/>
              <a:t>‹N°›</a:t>
            </a:fld>
            <a:endParaRPr lang="fr-FR"/>
          </a:p>
        </p:txBody>
      </p:sp>
    </p:spTree>
    <p:extLst>
      <p:ext uri="{BB962C8B-B14F-4D97-AF65-F5344CB8AC3E}">
        <p14:creationId xmlns:p14="http://schemas.microsoft.com/office/powerpoint/2010/main" val="120711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6C50E-C1BA-CE30-8428-0377CE6239A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AEAF8A1-AFC8-E624-388D-01B186367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43101CF-4E46-AF05-77F6-B4E1FCB6184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48A1B26-54AC-BFAC-4D21-A8EED2345E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8AAD0A-C6A1-81B2-16C1-DB1250F9869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C1FCFD7-510C-2C6D-DCA0-E0A12810B253}"/>
              </a:ext>
            </a:extLst>
          </p:cNvPr>
          <p:cNvSpPr>
            <a:spLocks noGrp="1"/>
          </p:cNvSpPr>
          <p:nvPr>
            <p:ph type="dt" sz="half" idx="10"/>
          </p:nvPr>
        </p:nvSpPr>
        <p:spPr/>
        <p:txBody>
          <a:bodyPr/>
          <a:lstStyle/>
          <a:p>
            <a:fld id="{7A7AB966-4615-4E7A-A31B-BF505B6FA008}" type="datetimeFigureOut">
              <a:rPr lang="fr-FR" smtClean="0"/>
              <a:t>24/08/2023</a:t>
            </a:fld>
            <a:endParaRPr lang="fr-FR"/>
          </a:p>
        </p:txBody>
      </p:sp>
      <p:sp>
        <p:nvSpPr>
          <p:cNvPr id="8" name="Espace réservé du pied de page 7">
            <a:extLst>
              <a:ext uri="{FF2B5EF4-FFF2-40B4-BE49-F238E27FC236}">
                <a16:creationId xmlns:a16="http://schemas.microsoft.com/office/drawing/2014/main" id="{0D51E0C6-7E1D-9391-75E2-594229D7172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46B1764-59A2-0E75-D2D1-650DA3F34404}"/>
              </a:ext>
            </a:extLst>
          </p:cNvPr>
          <p:cNvSpPr>
            <a:spLocks noGrp="1"/>
          </p:cNvSpPr>
          <p:nvPr>
            <p:ph type="sldNum" sz="quarter" idx="12"/>
          </p:nvPr>
        </p:nvSpPr>
        <p:spPr/>
        <p:txBody>
          <a:bodyPr/>
          <a:lstStyle/>
          <a:p>
            <a:fld id="{D39FC3EF-41A3-442A-A5B7-FF8F0188FE5B}" type="slidenum">
              <a:rPr lang="fr-FR" smtClean="0"/>
              <a:t>‹N°›</a:t>
            </a:fld>
            <a:endParaRPr lang="fr-FR"/>
          </a:p>
        </p:txBody>
      </p:sp>
    </p:spTree>
    <p:extLst>
      <p:ext uri="{BB962C8B-B14F-4D97-AF65-F5344CB8AC3E}">
        <p14:creationId xmlns:p14="http://schemas.microsoft.com/office/powerpoint/2010/main" val="261685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814CDA-0B9E-C239-BD4E-8DFC94101C8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BFBC573-50E6-C1BB-C5CB-0C645C9E2EFE}"/>
              </a:ext>
            </a:extLst>
          </p:cNvPr>
          <p:cNvSpPr>
            <a:spLocks noGrp="1"/>
          </p:cNvSpPr>
          <p:nvPr>
            <p:ph type="dt" sz="half" idx="10"/>
          </p:nvPr>
        </p:nvSpPr>
        <p:spPr/>
        <p:txBody>
          <a:bodyPr/>
          <a:lstStyle/>
          <a:p>
            <a:fld id="{7A7AB966-4615-4E7A-A31B-BF505B6FA008}" type="datetimeFigureOut">
              <a:rPr lang="fr-FR" smtClean="0"/>
              <a:t>24/08/2023</a:t>
            </a:fld>
            <a:endParaRPr lang="fr-FR"/>
          </a:p>
        </p:txBody>
      </p:sp>
      <p:sp>
        <p:nvSpPr>
          <p:cNvPr id="4" name="Espace réservé du pied de page 3">
            <a:extLst>
              <a:ext uri="{FF2B5EF4-FFF2-40B4-BE49-F238E27FC236}">
                <a16:creationId xmlns:a16="http://schemas.microsoft.com/office/drawing/2014/main" id="{272F47E8-4A70-F188-5592-933F11C741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138550-0783-613E-ED96-E9DA952FA37C}"/>
              </a:ext>
            </a:extLst>
          </p:cNvPr>
          <p:cNvSpPr>
            <a:spLocks noGrp="1"/>
          </p:cNvSpPr>
          <p:nvPr>
            <p:ph type="sldNum" sz="quarter" idx="12"/>
          </p:nvPr>
        </p:nvSpPr>
        <p:spPr/>
        <p:txBody>
          <a:bodyPr/>
          <a:lstStyle/>
          <a:p>
            <a:fld id="{D39FC3EF-41A3-442A-A5B7-FF8F0188FE5B}" type="slidenum">
              <a:rPr lang="fr-FR" smtClean="0"/>
              <a:t>‹N°›</a:t>
            </a:fld>
            <a:endParaRPr lang="fr-FR"/>
          </a:p>
        </p:txBody>
      </p:sp>
    </p:spTree>
    <p:extLst>
      <p:ext uri="{BB962C8B-B14F-4D97-AF65-F5344CB8AC3E}">
        <p14:creationId xmlns:p14="http://schemas.microsoft.com/office/powerpoint/2010/main" val="387791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A7C7FB7-1E26-DF6E-5720-F97D7839EE05}"/>
              </a:ext>
            </a:extLst>
          </p:cNvPr>
          <p:cNvSpPr>
            <a:spLocks noGrp="1"/>
          </p:cNvSpPr>
          <p:nvPr>
            <p:ph type="dt" sz="half" idx="10"/>
          </p:nvPr>
        </p:nvSpPr>
        <p:spPr/>
        <p:txBody>
          <a:bodyPr/>
          <a:lstStyle/>
          <a:p>
            <a:fld id="{7A7AB966-4615-4E7A-A31B-BF505B6FA008}" type="datetimeFigureOut">
              <a:rPr lang="fr-FR" smtClean="0"/>
              <a:t>24/08/2023</a:t>
            </a:fld>
            <a:endParaRPr lang="fr-FR"/>
          </a:p>
        </p:txBody>
      </p:sp>
      <p:sp>
        <p:nvSpPr>
          <p:cNvPr id="3" name="Espace réservé du pied de page 2">
            <a:extLst>
              <a:ext uri="{FF2B5EF4-FFF2-40B4-BE49-F238E27FC236}">
                <a16:creationId xmlns:a16="http://schemas.microsoft.com/office/drawing/2014/main" id="{AAF81791-3798-E482-DA58-747D24B4121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33E26F8-646D-60BE-13C3-5C91CC950991}"/>
              </a:ext>
            </a:extLst>
          </p:cNvPr>
          <p:cNvSpPr>
            <a:spLocks noGrp="1"/>
          </p:cNvSpPr>
          <p:nvPr>
            <p:ph type="sldNum" sz="quarter" idx="12"/>
          </p:nvPr>
        </p:nvSpPr>
        <p:spPr/>
        <p:txBody>
          <a:bodyPr/>
          <a:lstStyle/>
          <a:p>
            <a:fld id="{D39FC3EF-41A3-442A-A5B7-FF8F0188FE5B}" type="slidenum">
              <a:rPr lang="fr-FR" smtClean="0"/>
              <a:t>‹N°›</a:t>
            </a:fld>
            <a:endParaRPr lang="fr-FR"/>
          </a:p>
        </p:txBody>
      </p:sp>
    </p:spTree>
    <p:extLst>
      <p:ext uri="{BB962C8B-B14F-4D97-AF65-F5344CB8AC3E}">
        <p14:creationId xmlns:p14="http://schemas.microsoft.com/office/powerpoint/2010/main" val="124632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4440D-97BB-64D3-740B-56D7C962377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250E568-1DAF-7278-C5C3-678FB8064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8ADA7A-4349-A479-2A9F-D64D8C336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123030-B16A-B7DD-9F02-A889755C34A5}"/>
              </a:ext>
            </a:extLst>
          </p:cNvPr>
          <p:cNvSpPr>
            <a:spLocks noGrp="1"/>
          </p:cNvSpPr>
          <p:nvPr>
            <p:ph type="dt" sz="half" idx="10"/>
          </p:nvPr>
        </p:nvSpPr>
        <p:spPr/>
        <p:txBody>
          <a:bodyPr/>
          <a:lstStyle/>
          <a:p>
            <a:fld id="{7A7AB966-4615-4E7A-A31B-BF505B6FA008}" type="datetimeFigureOut">
              <a:rPr lang="fr-FR" smtClean="0"/>
              <a:t>24/08/2023</a:t>
            </a:fld>
            <a:endParaRPr lang="fr-FR"/>
          </a:p>
        </p:txBody>
      </p:sp>
      <p:sp>
        <p:nvSpPr>
          <p:cNvPr id="6" name="Espace réservé du pied de page 5">
            <a:extLst>
              <a:ext uri="{FF2B5EF4-FFF2-40B4-BE49-F238E27FC236}">
                <a16:creationId xmlns:a16="http://schemas.microsoft.com/office/drawing/2014/main" id="{3156D217-736C-FD2B-3433-D0A57D30ACC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99436C-EF67-DE07-C1A2-B7FF2F242861}"/>
              </a:ext>
            </a:extLst>
          </p:cNvPr>
          <p:cNvSpPr>
            <a:spLocks noGrp="1"/>
          </p:cNvSpPr>
          <p:nvPr>
            <p:ph type="sldNum" sz="quarter" idx="12"/>
          </p:nvPr>
        </p:nvSpPr>
        <p:spPr/>
        <p:txBody>
          <a:bodyPr/>
          <a:lstStyle/>
          <a:p>
            <a:fld id="{D39FC3EF-41A3-442A-A5B7-FF8F0188FE5B}" type="slidenum">
              <a:rPr lang="fr-FR" smtClean="0"/>
              <a:t>‹N°›</a:t>
            </a:fld>
            <a:endParaRPr lang="fr-FR"/>
          </a:p>
        </p:txBody>
      </p:sp>
    </p:spTree>
    <p:extLst>
      <p:ext uri="{BB962C8B-B14F-4D97-AF65-F5344CB8AC3E}">
        <p14:creationId xmlns:p14="http://schemas.microsoft.com/office/powerpoint/2010/main" val="389473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4FF00A-05E7-7300-92C2-4F0837C5A7F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32D0935-29AB-9B4E-1993-2501061F72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9E877D7-19EB-6F54-D546-0CEDADC82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A134449-C560-E5A4-FF9A-C31CD76F9FA8}"/>
              </a:ext>
            </a:extLst>
          </p:cNvPr>
          <p:cNvSpPr>
            <a:spLocks noGrp="1"/>
          </p:cNvSpPr>
          <p:nvPr>
            <p:ph type="dt" sz="half" idx="10"/>
          </p:nvPr>
        </p:nvSpPr>
        <p:spPr/>
        <p:txBody>
          <a:bodyPr/>
          <a:lstStyle/>
          <a:p>
            <a:fld id="{7A7AB966-4615-4E7A-A31B-BF505B6FA008}" type="datetimeFigureOut">
              <a:rPr lang="fr-FR" smtClean="0"/>
              <a:t>24/08/2023</a:t>
            </a:fld>
            <a:endParaRPr lang="fr-FR"/>
          </a:p>
        </p:txBody>
      </p:sp>
      <p:sp>
        <p:nvSpPr>
          <p:cNvPr id="6" name="Espace réservé du pied de page 5">
            <a:extLst>
              <a:ext uri="{FF2B5EF4-FFF2-40B4-BE49-F238E27FC236}">
                <a16:creationId xmlns:a16="http://schemas.microsoft.com/office/drawing/2014/main" id="{425231C1-8327-FFDD-B8D3-24C77A675F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7D10D3-A758-58B6-CA75-D73D4C1C1E56}"/>
              </a:ext>
            </a:extLst>
          </p:cNvPr>
          <p:cNvSpPr>
            <a:spLocks noGrp="1"/>
          </p:cNvSpPr>
          <p:nvPr>
            <p:ph type="sldNum" sz="quarter" idx="12"/>
          </p:nvPr>
        </p:nvSpPr>
        <p:spPr/>
        <p:txBody>
          <a:bodyPr/>
          <a:lstStyle/>
          <a:p>
            <a:fld id="{D39FC3EF-41A3-442A-A5B7-FF8F0188FE5B}" type="slidenum">
              <a:rPr lang="fr-FR" smtClean="0"/>
              <a:t>‹N°›</a:t>
            </a:fld>
            <a:endParaRPr lang="fr-FR"/>
          </a:p>
        </p:txBody>
      </p:sp>
    </p:spTree>
    <p:extLst>
      <p:ext uri="{BB962C8B-B14F-4D97-AF65-F5344CB8AC3E}">
        <p14:creationId xmlns:p14="http://schemas.microsoft.com/office/powerpoint/2010/main" val="134139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DA5C95-A8B4-F006-FA5D-0CB2CB7FEF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19720A6-E2ED-BB69-0D97-4539B013F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7B8240-3BDC-3A76-7F53-62C583BC1F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AB966-4615-4E7A-A31B-BF505B6FA008}" type="datetimeFigureOut">
              <a:rPr lang="fr-FR" smtClean="0"/>
              <a:t>24/08/2023</a:t>
            </a:fld>
            <a:endParaRPr lang="fr-FR"/>
          </a:p>
        </p:txBody>
      </p:sp>
      <p:sp>
        <p:nvSpPr>
          <p:cNvPr id="5" name="Espace réservé du pied de page 4">
            <a:extLst>
              <a:ext uri="{FF2B5EF4-FFF2-40B4-BE49-F238E27FC236}">
                <a16:creationId xmlns:a16="http://schemas.microsoft.com/office/drawing/2014/main" id="{15F0883D-F137-9846-BF80-4F9DF1B431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982482C-26BE-A41E-E557-5FB732929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FC3EF-41A3-442A-A5B7-FF8F0188FE5B}" type="slidenum">
              <a:rPr lang="fr-FR" smtClean="0"/>
              <a:t>‹N°›</a:t>
            </a:fld>
            <a:endParaRPr lang="fr-FR"/>
          </a:p>
        </p:txBody>
      </p:sp>
    </p:spTree>
    <p:extLst>
      <p:ext uri="{BB962C8B-B14F-4D97-AF65-F5344CB8AC3E}">
        <p14:creationId xmlns:p14="http://schemas.microsoft.com/office/powerpoint/2010/main" val="93563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monbureaunumerique.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s20iA2N-Hs"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s20iA2N-Hs"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s20iA2N-Hs"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77863B-252C-DBDF-A1E1-F9C26B8CC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25"/>
            <a:ext cx="12192000" cy="6839150"/>
          </a:xfrm>
          <a:prstGeom prst="rect">
            <a:avLst/>
          </a:prstGeom>
        </p:spPr>
      </p:pic>
      <p:sp>
        <p:nvSpPr>
          <p:cNvPr id="6" name="Rectangle 5">
            <a:extLst>
              <a:ext uri="{FF2B5EF4-FFF2-40B4-BE49-F238E27FC236}">
                <a16:creationId xmlns:a16="http://schemas.microsoft.com/office/drawing/2014/main" id="{ACB218E9-AC1C-9E14-F9E2-39EFAA68D4B4}"/>
              </a:ext>
            </a:extLst>
          </p:cNvPr>
          <p:cNvSpPr>
            <a:spLocks noChangeArrowheads="1"/>
          </p:cNvSpPr>
          <p:nvPr/>
        </p:nvSpPr>
        <p:spPr bwMode="auto">
          <a:xfrm>
            <a:off x="0" y="6551121"/>
            <a:ext cx="12192000" cy="297454"/>
          </a:xfrm>
          <a:prstGeom prst="rect">
            <a:avLst/>
          </a:prstGeom>
          <a:solidFill>
            <a:srgbClr val="A6A6A6">
              <a:alpha val="50196"/>
            </a:srgbClr>
          </a:solidFill>
          <a:ln w="9525">
            <a:noFill/>
            <a:miter lim="800000"/>
            <a:headEnd/>
            <a:tailEnd/>
          </a:ln>
        </p:spPr>
        <p:txBody>
          <a:bodyPr wrap="square">
            <a:spAutoFit/>
          </a:bodyPr>
          <a:lstStyle/>
          <a:p>
            <a:pPr marL="12700" marR="5080" algn="ctr">
              <a:spcBef>
                <a:spcPts val="225"/>
              </a:spcBef>
            </a:pPr>
            <a:endParaRPr lang="fr-FR" sz="133" b="1" dirty="0">
              <a:solidFill>
                <a:schemeClr val="bg1"/>
              </a:solidFill>
            </a:endParaRPr>
          </a:p>
          <a:p>
            <a:pPr algn="ctr"/>
            <a:r>
              <a:rPr lang="fr-FR" sz="1200" b="1" i="1"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Le massacre de la Saint Barthélémy</a:t>
            </a:r>
            <a:r>
              <a:rPr lang="fr-FR" sz="1200" b="1"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 François Dubois, vers 1572-1584, Musée cantonal des beaux-arts de Lausanne</a:t>
            </a:r>
          </a:p>
        </p:txBody>
      </p:sp>
    </p:spTree>
    <p:extLst>
      <p:ext uri="{BB962C8B-B14F-4D97-AF65-F5344CB8AC3E}">
        <p14:creationId xmlns:p14="http://schemas.microsoft.com/office/powerpoint/2010/main" val="2108422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77863B-252C-DBDF-A1E1-F9C26B8CC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575"/>
          </a:xfrm>
          <a:prstGeom prst="rect">
            <a:avLst/>
          </a:prstGeom>
        </p:spPr>
      </p:pic>
      <p:sp>
        <p:nvSpPr>
          <p:cNvPr id="7" name="Rectangle 6">
            <a:extLst>
              <a:ext uri="{FF2B5EF4-FFF2-40B4-BE49-F238E27FC236}">
                <a16:creationId xmlns:a16="http://schemas.microsoft.com/office/drawing/2014/main" id="{26139118-9207-511A-9E70-12044E3286D8}"/>
              </a:ext>
            </a:extLst>
          </p:cNvPr>
          <p:cNvSpPr/>
          <p:nvPr/>
        </p:nvSpPr>
        <p:spPr>
          <a:xfrm>
            <a:off x="0" y="0"/>
            <a:ext cx="12192000" cy="6848575"/>
          </a:xfrm>
          <a:prstGeom prst="rect">
            <a:avLst/>
          </a:prstGeom>
          <a:solidFill>
            <a:schemeClr val="bg1">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bg1"/>
                </a:solidFill>
                <a:latin typeface="Tw Cen MT" pitchFamily="34" charset="0"/>
              </a:rPr>
              <a:t> </a:t>
            </a:r>
          </a:p>
          <a:p>
            <a:pPr algn="just">
              <a:buFont typeface="Wingdings" pitchFamily="2" charset="2"/>
              <a:buChar char="q"/>
            </a:pPr>
            <a:endParaRPr lang="fr-FR" b="1" dirty="0">
              <a:solidFill>
                <a:schemeClr val="bg1"/>
              </a:solidFill>
              <a:latin typeface="Tw Cen MT" pitchFamily="34" charset="0"/>
            </a:endParaRPr>
          </a:p>
          <a:p>
            <a:pPr algn="ctr"/>
            <a:endParaRPr lang="fr-FR" dirty="0">
              <a:solidFill>
                <a:schemeClr val="bg1"/>
              </a:solidFill>
            </a:endParaRPr>
          </a:p>
        </p:txBody>
      </p:sp>
      <p:pic>
        <p:nvPicPr>
          <p:cNvPr id="8" name="Image 7">
            <a:extLst>
              <a:ext uri="{FF2B5EF4-FFF2-40B4-BE49-F238E27FC236}">
                <a16:creationId xmlns:a16="http://schemas.microsoft.com/office/drawing/2014/main" id="{4CFBC840-5184-EB55-126B-FFA86CE6F3A3}"/>
              </a:ext>
            </a:extLst>
          </p:cNvPr>
          <p:cNvPicPr>
            <a:picLocks noChangeAspect="1"/>
          </p:cNvPicPr>
          <p:nvPr/>
        </p:nvPicPr>
        <p:blipFill>
          <a:blip r:embed="rId3"/>
          <a:stretch>
            <a:fillRect/>
          </a:stretch>
        </p:blipFill>
        <p:spPr>
          <a:xfrm>
            <a:off x="1828800" y="209550"/>
            <a:ext cx="8534400" cy="5888601"/>
          </a:xfrm>
          <a:prstGeom prst="rect">
            <a:avLst/>
          </a:prstGeom>
        </p:spPr>
      </p:pic>
      <p:sp>
        <p:nvSpPr>
          <p:cNvPr id="9" name="Ellipse 1">
            <a:extLst>
              <a:ext uri="{FF2B5EF4-FFF2-40B4-BE49-F238E27FC236}">
                <a16:creationId xmlns:a16="http://schemas.microsoft.com/office/drawing/2014/main" id="{3F791537-8D18-9DF4-A11B-E4D9A29AC281}"/>
              </a:ext>
            </a:extLst>
          </p:cNvPr>
          <p:cNvSpPr>
            <a:spLocks noChangeArrowheads="1"/>
          </p:cNvSpPr>
          <p:nvPr/>
        </p:nvSpPr>
        <p:spPr bwMode="auto">
          <a:xfrm>
            <a:off x="8915400" y="5898125"/>
            <a:ext cx="1600200" cy="738885"/>
          </a:xfrm>
          <a:prstGeom prst="ellipse">
            <a:avLst/>
          </a:prstGeom>
          <a:solidFill>
            <a:srgbClr val="D8D8D8"/>
          </a:solidFill>
          <a:ln w="12700">
            <a:solidFill>
              <a:srgbClr val="FF0000"/>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1000"/>
              </a:spcAft>
            </a:pPr>
            <a:r>
              <a:rPr lang="fr-FR" altLang="fr-FR" sz="1600" b="1" dirty="0">
                <a:solidFill>
                  <a:srgbClr val="FF0000"/>
                </a:solidFill>
              </a:rPr>
              <a:t>Activité en binôme</a:t>
            </a:r>
            <a:endParaRPr lang="fr-FR" altLang="fr-FR" sz="2800" dirty="0">
              <a:latin typeface="Arial" panose="020B0604020202020204" pitchFamily="34" charset="0"/>
            </a:endParaRPr>
          </a:p>
        </p:txBody>
      </p:sp>
      <p:sp>
        <p:nvSpPr>
          <p:cNvPr id="10" name="Rectangle : coins arrondis 1">
            <a:hlinkClick r:id="rId4"/>
            <a:extLst>
              <a:ext uri="{FF2B5EF4-FFF2-40B4-BE49-F238E27FC236}">
                <a16:creationId xmlns:a16="http://schemas.microsoft.com/office/drawing/2014/main" id="{499C49A2-6716-55BB-9E88-D119D3B1BBE4}"/>
              </a:ext>
            </a:extLst>
          </p:cNvPr>
          <p:cNvSpPr/>
          <p:nvPr/>
        </p:nvSpPr>
        <p:spPr>
          <a:xfrm>
            <a:off x="2133600" y="6098151"/>
            <a:ext cx="2864792" cy="447641"/>
          </a:xfrm>
          <a:prstGeom prst="roundRect">
            <a:avLst/>
          </a:prstGeom>
          <a:solidFill>
            <a:schemeClr val="bg1">
              <a:lumMod val="8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1600" i="1" dirty="0">
                <a:solidFill>
                  <a:srgbClr val="FF0000"/>
                </a:solidFill>
                <a:sym typeface="Wingdings" panose="05000000000000000000" pitchFamily="2" charset="2"/>
              </a:rPr>
              <a:t>DOSSIER – SAINT BARTHELEMY</a:t>
            </a:r>
            <a:endParaRPr lang="fr-FR" sz="1100" dirty="0">
              <a:solidFill>
                <a:srgbClr val="FF0000"/>
              </a:solidFill>
            </a:endParaRPr>
          </a:p>
        </p:txBody>
      </p:sp>
    </p:spTree>
    <p:extLst>
      <p:ext uri="{BB962C8B-B14F-4D97-AF65-F5344CB8AC3E}">
        <p14:creationId xmlns:p14="http://schemas.microsoft.com/office/powerpoint/2010/main" val="362455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1000"/>
                                        <p:tgtEl>
                                          <p:spTgt spid="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77863B-252C-DBDF-A1E1-F9C26B8CC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575"/>
          </a:xfrm>
          <a:prstGeom prst="rect">
            <a:avLst/>
          </a:prstGeom>
        </p:spPr>
      </p:pic>
      <p:sp>
        <p:nvSpPr>
          <p:cNvPr id="7" name="Rectangle 6">
            <a:extLst>
              <a:ext uri="{FF2B5EF4-FFF2-40B4-BE49-F238E27FC236}">
                <a16:creationId xmlns:a16="http://schemas.microsoft.com/office/drawing/2014/main" id="{26139118-9207-511A-9E70-12044E3286D8}"/>
              </a:ext>
            </a:extLst>
          </p:cNvPr>
          <p:cNvSpPr/>
          <p:nvPr/>
        </p:nvSpPr>
        <p:spPr>
          <a:xfrm>
            <a:off x="0" y="0"/>
            <a:ext cx="12192000" cy="6848575"/>
          </a:xfrm>
          <a:prstGeom prst="rect">
            <a:avLst/>
          </a:prstGeom>
          <a:solidFill>
            <a:schemeClr val="bg1">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bg1"/>
                </a:solidFill>
                <a:latin typeface="Tw Cen MT" pitchFamily="34" charset="0"/>
              </a:rPr>
              <a:t> </a:t>
            </a:r>
          </a:p>
          <a:p>
            <a:pPr algn="just">
              <a:buFont typeface="Wingdings" pitchFamily="2" charset="2"/>
              <a:buChar char="q"/>
            </a:pPr>
            <a:endParaRPr lang="fr-FR" b="1" dirty="0">
              <a:solidFill>
                <a:schemeClr val="bg1"/>
              </a:solidFill>
              <a:latin typeface="Tw Cen MT" pitchFamily="34" charset="0"/>
            </a:endParaRPr>
          </a:p>
          <a:p>
            <a:pPr algn="ctr"/>
            <a:endParaRPr lang="fr-FR" dirty="0">
              <a:solidFill>
                <a:schemeClr val="bg1"/>
              </a:solidFill>
            </a:endParaRPr>
          </a:p>
        </p:txBody>
      </p:sp>
      <p:sp>
        <p:nvSpPr>
          <p:cNvPr id="4" name="ZoneTexte 7">
            <a:extLst>
              <a:ext uri="{FF2B5EF4-FFF2-40B4-BE49-F238E27FC236}">
                <a16:creationId xmlns:a16="http://schemas.microsoft.com/office/drawing/2014/main" id="{B074C655-8A0F-AF9D-9D27-7A1980113791}"/>
              </a:ext>
            </a:extLst>
          </p:cNvPr>
          <p:cNvSpPr txBox="1">
            <a:spLocks/>
          </p:cNvSpPr>
          <p:nvPr/>
        </p:nvSpPr>
        <p:spPr>
          <a:xfrm>
            <a:off x="342900" y="145732"/>
            <a:ext cx="11525250" cy="1143000"/>
          </a:xfrm>
          <a:prstGeom prst="rect">
            <a:avLst/>
          </a:prstGeom>
          <a:solidFill>
            <a:srgbClr val="C0504D">
              <a:lumMod val="40000"/>
              <a:lumOff val="60000"/>
            </a:srgbClr>
          </a:solidFill>
          <a:ln>
            <a:solidFill>
              <a:sysClr val="windowText" lastClr="000000"/>
            </a:solidFill>
          </a:ln>
        </p:spPr>
        <p:txBody>
          <a:bodyPr wrap="square" rtlCol="0">
            <a:noAutofit/>
          </a:bodyPr>
          <a:lstStyle/>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Présentez le document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Mettez en évidence le contexte et les causes du massacre de la Saint-Barthélemy (doc. 2).</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 analysant le document 1, montrez qui sont les principaux responsables du massacre d’après les protestants.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Expliquez les étapes du massacre, ainsi que ses conséquences. (doc. 2, 3, 4)</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 confrontant les documents, décrivez les modalités du massacre (doc. 1, 3 et 4) </a:t>
            </a: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u="none" strike="noStrike"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kern="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7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7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62FBCD0B-DC33-506A-890E-3DEFA749DB0C}"/>
              </a:ext>
            </a:extLst>
          </p:cNvPr>
          <p:cNvSpPr txBox="1"/>
          <p:nvPr/>
        </p:nvSpPr>
        <p:spPr>
          <a:xfrm>
            <a:off x="342900" y="1441132"/>
            <a:ext cx="11525250" cy="830997"/>
          </a:xfrm>
          <a:prstGeom prst="rect">
            <a:avLst/>
          </a:prstGeom>
          <a:noFill/>
        </p:spPr>
        <p:txBody>
          <a:bodyPr wrap="square" rtlCol="0">
            <a:spAutoFit/>
          </a:bodyPr>
          <a:lstStyle/>
          <a:p>
            <a:pPr algn="just"/>
            <a:r>
              <a:rPr lang="fr-FR" sz="1600" b="1" dirty="0"/>
              <a:t>1. </a:t>
            </a:r>
            <a:r>
              <a:rPr lang="fr-FR" sz="1600" dirty="0">
                <a:solidFill>
                  <a:srgbClr val="0070C0"/>
                </a:solidFill>
              </a:rPr>
              <a:t>Il s’agit d’un </a:t>
            </a:r>
            <a:r>
              <a:rPr lang="fr-FR" sz="1600" b="1" dirty="0">
                <a:solidFill>
                  <a:srgbClr val="0070C0"/>
                </a:solidFill>
              </a:rPr>
              <a:t>t</a:t>
            </a:r>
            <a:r>
              <a:rPr lang="fr-FR" sz="1600" b="1" spc="-25" dirty="0">
                <a:solidFill>
                  <a:srgbClr val="0070C0"/>
                </a:solidFill>
                <a:cs typeface="Calibri"/>
              </a:rPr>
              <a:t>ableau</a:t>
            </a:r>
            <a:r>
              <a:rPr lang="fr-FR" sz="1600" spc="-25" dirty="0">
                <a:solidFill>
                  <a:srgbClr val="0070C0"/>
                </a:solidFill>
                <a:cs typeface="Calibri"/>
              </a:rPr>
              <a:t> </a:t>
            </a:r>
            <a:r>
              <a:rPr lang="fr-FR" sz="1600" spc="-25" dirty="0">
                <a:solidFill>
                  <a:schemeClr val="tx1">
                    <a:lumMod val="50000"/>
                    <a:lumOff val="50000"/>
                  </a:schemeClr>
                </a:solidFill>
                <a:cs typeface="Calibri"/>
              </a:rPr>
              <a:t>[NATURE]</a:t>
            </a:r>
            <a:r>
              <a:rPr lang="fr-FR" sz="1600" spc="-25" dirty="0">
                <a:solidFill>
                  <a:srgbClr val="0070C0"/>
                </a:solidFill>
                <a:cs typeface="Calibri"/>
              </a:rPr>
              <a:t> du </a:t>
            </a:r>
            <a:r>
              <a:rPr lang="fr-FR" sz="1600" b="1" spc="-5" dirty="0">
                <a:solidFill>
                  <a:srgbClr val="0070C0"/>
                </a:solidFill>
                <a:cs typeface="Calibri"/>
              </a:rPr>
              <a:t>peintre protestant </a:t>
            </a:r>
            <a:r>
              <a:rPr lang="fr-FR" sz="1600" b="1" spc="-10" dirty="0">
                <a:solidFill>
                  <a:srgbClr val="0070C0"/>
                </a:solidFill>
                <a:cs typeface="Calibri"/>
              </a:rPr>
              <a:t>François</a:t>
            </a:r>
            <a:r>
              <a:rPr lang="fr-FR" sz="1600" spc="-10" dirty="0">
                <a:solidFill>
                  <a:srgbClr val="0070C0"/>
                </a:solidFill>
                <a:cs typeface="Calibri"/>
              </a:rPr>
              <a:t> </a:t>
            </a:r>
            <a:r>
              <a:rPr lang="fr-FR" sz="1600" b="1" dirty="0">
                <a:solidFill>
                  <a:srgbClr val="0070C0"/>
                </a:solidFill>
                <a:cs typeface="Calibri"/>
              </a:rPr>
              <a:t>Dubois</a:t>
            </a:r>
            <a:r>
              <a:rPr lang="fr-FR" sz="1600" dirty="0">
                <a:solidFill>
                  <a:srgbClr val="0070C0"/>
                </a:solidFill>
                <a:cs typeface="Calibri"/>
              </a:rPr>
              <a:t> </a:t>
            </a:r>
            <a:r>
              <a:rPr lang="fr-FR" sz="1600" spc="-15" dirty="0">
                <a:solidFill>
                  <a:schemeClr val="tx1">
                    <a:lumMod val="50000"/>
                    <a:lumOff val="50000"/>
                  </a:schemeClr>
                </a:solidFill>
                <a:cs typeface="Calibri"/>
              </a:rPr>
              <a:t>[AUTEUR]</a:t>
            </a:r>
            <a:r>
              <a:rPr lang="fr-FR" sz="1600" spc="-15" dirty="0">
                <a:solidFill>
                  <a:srgbClr val="0070C0"/>
                </a:solidFill>
                <a:cs typeface="Calibri"/>
              </a:rPr>
              <a:t>, aujourd’hui conservé au </a:t>
            </a:r>
            <a:r>
              <a:rPr lang="fr-FR" sz="1600" b="1" kern="0" dirty="0">
                <a:solidFill>
                  <a:srgbClr val="0070C0"/>
                </a:solidFill>
                <a:effectLst/>
                <a:ea typeface="Calibri" panose="020F0502020204030204" pitchFamily="34" charset="0"/>
                <a:cs typeface="Times New Roman" panose="02020603050405020304" pitchFamily="18" charset="0"/>
              </a:rPr>
              <a:t>Musée cantonal des beaux-arts de Lausanne </a:t>
            </a:r>
            <a:r>
              <a:rPr lang="fr-FR" sz="1600" kern="0" dirty="0">
                <a:solidFill>
                  <a:schemeClr val="tx1">
                    <a:lumMod val="50000"/>
                    <a:lumOff val="50000"/>
                  </a:schemeClr>
                </a:solidFill>
                <a:effectLst/>
                <a:ea typeface="Calibri" panose="020F0502020204030204" pitchFamily="34" charset="0"/>
                <a:cs typeface="Times New Roman" panose="02020603050405020304" pitchFamily="18" charset="0"/>
              </a:rPr>
              <a:t>[SOURCE]</a:t>
            </a:r>
            <a:r>
              <a:rPr lang="fr-FR" sz="1600" kern="0" dirty="0">
                <a:solidFill>
                  <a:srgbClr val="0070C0"/>
                </a:solidFill>
                <a:ea typeface="Calibri" panose="020F0502020204030204" pitchFamily="34" charset="0"/>
                <a:cs typeface="Times New Roman" panose="02020603050405020304" pitchFamily="18" charset="0"/>
              </a:rPr>
              <a:t>.</a:t>
            </a:r>
            <a:r>
              <a:rPr lang="fr-FR" sz="1600" kern="0" spc="-15" dirty="0">
                <a:solidFill>
                  <a:schemeClr val="tx1">
                    <a:lumMod val="50000"/>
                    <a:lumOff val="50000"/>
                  </a:schemeClr>
                </a:solidFill>
                <a:ea typeface="Calibri" panose="020F0502020204030204" pitchFamily="34" charset="0"/>
                <a:cs typeface="Calibri"/>
              </a:rPr>
              <a:t> </a:t>
            </a:r>
            <a:r>
              <a:rPr lang="fr-FR" sz="1600" kern="0" spc="-15" dirty="0">
                <a:solidFill>
                  <a:srgbClr val="0070C0"/>
                </a:solidFill>
                <a:ea typeface="Calibri" panose="020F0502020204030204" pitchFamily="34" charset="0"/>
                <a:cs typeface="Calibri"/>
              </a:rPr>
              <a:t>R</a:t>
            </a:r>
            <a:r>
              <a:rPr lang="fr-FR" sz="1600" spc="-15" dirty="0">
                <a:solidFill>
                  <a:srgbClr val="0070C0"/>
                </a:solidFill>
                <a:cs typeface="Calibri"/>
              </a:rPr>
              <a:t>éalisé </a:t>
            </a:r>
            <a:r>
              <a:rPr lang="fr-FR" sz="1600" b="1" spc="-15" dirty="0">
                <a:solidFill>
                  <a:srgbClr val="0070C0"/>
                </a:solidFill>
                <a:cs typeface="Calibri"/>
              </a:rPr>
              <a:t>entre </a:t>
            </a:r>
            <a:r>
              <a:rPr lang="fr-FR" sz="1600" b="1" dirty="0">
                <a:solidFill>
                  <a:srgbClr val="0070C0"/>
                </a:solidFill>
              </a:rPr>
              <a:t>1572-1584</a:t>
            </a:r>
            <a:r>
              <a:rPr lang="fr-FR" sz="1600" dirty="0">
                <a:solidFill>
                  <a:srgbClr val="0070C0"/>
                </a:solidFill>
              </a:rPr>
              <a:t>, pendant les </a:t>
            </a:r>
            <a:r>
              <a:rPr lang="fr-FR" sz="1600" b="1" dirty="0">
                <a:solidFill>
                  <a:srgbClr val="0070C0"/>
                </a:solidFill>
              </a:rPr>
              <a:t>guerres religions</a:t>
            </a:r>
            <a:r>
              <a:rPr lang="fr-FR" sz="1600" b="1" spc="-15" dirty="0">
                <a:solidFill>
                  <a:srgbClr val="585858"/>
                </a:solidFill>
                <a:cs typeface="Calibri"/>
              </a:rPr>
              <a:t> </a:t>
            </a:r>
            <a:r>
              <a:rPr lang="fr-FR" sz="1600" spc="-15" dirty="0">
                <a:solidFill>
                  <a:schemeClr val="tx1">
                    <a:lumMod val="50000"/>
                    <a:lumOff val="50000"/>
                  </a:schemeClr>
                </a:solidFill>
                <a:cs typeface="Calibri"/>
              </a:rPr>
              <a:t>[DATE/CONTEXTE]</a:t>
            </a:r>
            <a:r>
              <a:rPr lang="fr-FR" sz="1600" spc="-15" dirty="0">
                <a:solidFill>
                  <a:srgbClr val="0070C0"/>
                </a:solidFill>
                <a:cs typeface="Calibri"/>
              </a:rPr>
              <a:t>, il</a:t>
            </a:r>
            <a:r>
              <a:rPr lang="fr-FR" sz="1600" spc="-15" dirty="0">
                <a:solidFill>
                  <a:srgbClr val="585858"/>
                </a:solidFill>
                <a:cs typeface="Calibri"/>
              </a:rPr>
              <a:t> </a:t>
            </a:r>
            <a:r>
              <a:rPr lang="fr-FR" sz="1600" b="1" spc="-5" dirty="0">
                <a:solidFill>
                  <a:srgbClr val="006FC0"/>
                </a:solidFill>
                <a:cs typeface="Calibri"/>
              </a:rPr>
              <a:t>dénonce</a:t>
            </a:r>
            <a:r>
              <a:rPr lang="fr-FR" sz="1600" spc="-5" dirty="0">
                <a:solidFill>
                  <a:srgbClr val="006FC0"/>
                </a:solidFill>
                <a:cs typeface="Calibri"/>
              </a:rPr>
              <a:t> la </a:t>
            </a:r>
            <a:r>
              <a:rPr lang="fr-FR" sz="1600" b="1" spc="-5" dirty="0">
                <a:solidFill>
                  <a:srgbClr val="006FC0"/>
                </a:solidFill>
                <a:cs typeface="Calibri"/>
              </a:rPr>
              <a:t>violence</a:t>
            </a:r>
            <a:r>
              <a:rPr lang="fr-FR" sz="1600" spc="-5" dirty="0">
                <a:solidFill>
                  <a:srgbClr val="006FC0"/>
                </a:solidFill>
                <a:cs typeface="Calibri"/>
              </a:rPr>
              <a:t> </a:t>
            </a:r>
            <a:r>
              <a:rPr lang="fr-FR" sz="1600" spc="-10" dirty="0">
                <a:solidFill>
                  <a:srgbClr val="006FC0"/>
                </a:solidFill>
                <a:cs typeface="Calibri"/>
              </a:rPr>
              <a:t>barbare </a:t>
            </a:r>
            <a:r>
              <a:rPr lang="fr-FR" sz="1600" b="1" dirty="0">
                <a:solidFill>
                  <a:srgbClr val="006FC0"/>
                </a:solidFill>
                <a:cs typeface="Calibri"/>
              </a:rPr>
              <a:t>des </a:t>
            </a:r>
            <a:r>
              <a:rPr lang="fr-FR" sz="1600" b="1" spc="-5" dirty="0">
                <a:solidFill>
                  <a:srgbClr val="006FC0"/>
                </a:solidFill>
                <a:uFill>
                  <a:solidFill>
                    <a:srgbClr val="006FC0"/>
                  </a:solidFill>
                </a:uFill>
                <a:cs typeface="Calibri"/>
              </a:rPr>
              <a:t>catholiques </a:t>
            </a:r>
            <a:r>
              <a:rPr lang="fr-FR" sz="1600" spc="-5" dirty="0">
                <a:solidFill>
                  <a:srgbClr val="006FC0"/>
                </a:solidFill>
                <a:uFill>
                  <a:solidFill>
                    <a:srgbClr val="006FC0"/>
                  </a:solidFill>
                </a:uFill>
                <a:cs typeface="Calibri"/>
              </a:rPr>
              <a:t>lors du </a:t>
            </a:r>
            <a:r>
              <a:rPr lang="fr-FR" sz="1600" b="1" spc="-5" dirty="0">
                <a:solidFill>
                  <a:srgbClr val="006FC0"/>
                </a:solidFill>
                <a:uFill>
                  <a:solidFill>
                    <a:srgbClr val="006FC0"/>
                  </a:solidFill>
                </a:uFill>
                <a:cs typeface="Calibri"/>
              </a:rPr>
              <a:t>massacre de la Saint-Barthélemy</a:t>
            </a:r>
            <a:r>
              <a:rPr lang="fr-FR" sz="1600" spc="-5" dirty="0">
                <a:solidFill>
                  <a:srgbClr val="006FC0"/>
                </a:solidFill>
                <a:uFill>
                  <a:solidFill>
                    <a:srgbClr val="006FC0"/>
                  </a:solidFill>
                </a:uFill>
                <a:cs typeface="Calibri"/>
              </a:rPr>
              <a:t>, en </a:t>
            </a:r>
            <a:r>
              <a:rPr lang="fr-FR" sz="1600" spc="-5" dirty="0">
                <a:solidFill>
                  <a:srgbClr val="FF0000"/>
                </a:solidFill>
                <a:uFill>
                  <a:solidFill>
                    <a:srgbClr val="006FC0"/>
                  </a:solidFill>
                </a:uFill>
                <a:cs typeface="Calibri"/>
              </a:rPr>
              <a:t>août 1572 </a:t>
            </a:r>
            <a:r>
              <a:rPr lang="fr-FR" sz="1600" spc="-5" dirty="0">
                <a:solidFill>
                  <a:schemeClr val="tx1">
                    <a:lumMod val="50000"/>
                    <a:lumOff val="50000"/>
                  </a:schemeClr>
                </a:solidFill>
                <a:uFill>
                  <a:solidFill>
                    <a:srgbClr val="006FC0"/>
                  </a:solidFill>
                </a:uFill>
                <a:cs typeface="Calibri"/>
              </a:rPr>
              <a:t>[THEME]</a:t>
            </a:r>
            <a:r>
              <a:rPr lang="fr-FR" sz="1600" spc="-5" dirty="0">
                <a:solidFill>
                  <a:srgbClr val="006FC0"/>
                </a:solidFill>
                <a:uFill>
                  <a:solidFill>
                    <a:srgbClr val="006FC0"/>
                  </a:solidFill>
                </a:uFill>
                <a:cs typeface="Calibri"/>
              </a:rPr>
              <a:t>. </a:t>
            </a:r>
          </a:p>
        </p:txBody>
      </p:sp>
      <p:pic>
        <p:nvPicPr>
          <p:cNvPr id="8" name="Picture 8">
            <a:hlinkClick r:id="rId3"/>
            <a:extLst>
              <a:ext uri="{FF2B5EF4-FFF2-40B4-BE49-F238E27FC236}">
                <a16:creationId xmlns:a16="http://schemas.microsoft.com/office/drawing/2014/main" id="{10370531-60A4-FA58-48B2-DA77C57610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6511499" y="2638426"/>
            <a:ext cx="5232863" cy="3815715"/>
          </a:xfrm>
          <a:prstGeom prst="rect">
            <a:avLst/>
          </a:prstGeom>
          <a:noFill/>
          <a:ln w="9525">
            <a:solidFill>
              <a:sysClr val="windowText" lastClr="000000"/>
            </a:solidFill>
            <a:miter lim="800000"/>
            <a:headEnd/>
            <a:tailEnd/>
          </a:ln>
          <a:effectLst/>
        </p:spPr>
      </p:pic>
      <p:sp>
        <p:nvSpPr>
          <p:cNvPr id="9" name="ZoneTexte 8">
            <a:extLst>
              <a:ext uri="{FF2B5EF4-FFF2-40B4-BE49-F238E27FC236}">
                <a16:creationId xmlns:a16="http://schemas.microsoft.com/office/drawing/2014/main" id="{2CA1D36B-CF51-2E51-74CA-256C32C26042}"/>
              </a:ext>
            </a:extLst>
          </p:cNvPr>
          <p:cNvSpPr txBox="1"/>
          <p:nvPr/>
        </p:nvSpPr>
        <p:spPr>
          <a:xfrm>
            <a:off x="6511499" y="6454143"/>
            <a:ext cx="5232864" cy="400110"/>
          </a:xfrm>
          <a:prstGeom prst="rect">
            <a:avLst/>
          </a:prstGeom>
          <a:noFill/>
        </p:spPr>
        <p:txBody>
          <a:bodyPr wrap="square" rtlCol="0">
            <a:spAutoFit/>
          </a:bodyPr>
          <a:lstStyle/>
          <a:p>
            <a:pPr algn="ctr"/>
            <a:r>
              <a:rPr lang="fr-FR" sz="1000" i="1" dirty="0">
                <a:effectLst/>
                <a:latin typeface="Century Gothic" panose="020B0502020202020204" pitchFamily="34" charset="0"/>
                <a:ea typeface="Calibri" panose="020F0502020204030204" pitchFamily="34" charset="0"/>
                <a:cs typeface="Times New Roman" panose="02020603050405020304" pitchFamily="18" charset="0"/>
              </a:rPr>
              <a:t>Le massacre de la Saint Barthélémy</a:t>
            </a: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François Dubois, vers 1572-1584,</a:t>
            </a: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Century Gothic" panose="020B0502020202020204" pitchFamily="34" charset="0"/>
                <a:ea typeface="Calibri" panose="020F0502020204030204" pitchFamily="34" charset="0"/>
                <a:cs typeface="Times New Roman" panose="02020603050405020304" pitchFamily="18" charset="0"/>
              </a:rPr>
              <a:t>Musée cantonal des beaux-arts de Lausanne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05E4B1E0-C1CC-EC00-43C5-03640BE276FF}"/>
              </a:ext>
            </a:extLst>
          </p:cNvPr>
          <p:cNvSpPr txBox="1"/>
          <p:nvPr/>
        </p:nvSpPr>
        <p:spPr>
          <a:xfrm rot="16200000">
            <a:off x="4395892" y="4338535"/>
            <a:ext cx="3815715" cy="415498"/>
          </a:xfrm>
          <a:prstGeom prst="rect">
            <a:avLst/>
          </a:prstGeom>
          <a:noFill/>
        </p:spPr>
        <p:txBody>
          <a:bodyPr wrap="square" rtlCol="0">
            <a:spAutoFit/>
          </a:bodyPr>
          <a:lstStyle/>
          <a:p>
            <a:pPr algn="ctr"/>
            <a:r>
              <a:rPr lang="fr-FR" sz="1050" dirty="0">
                <a:effectLst/>
                <a:latin typeface="Century Gothic" panose="020B0502020202020204" pitchFamily="34" charset="0"/>
                <a:ea typeface="Calibri" panose="020F0502020204030204" pitchFamily="34" charset="0"/>
                <a:cs typeface="Times New Roman" panose="02020603050405020304" pitchFamily="18" charset="0"/>
              </a:rPr>
              <a:t>[Cliquez sur l’image pour accéder à la vidéo explicative de L’</a:t>
            </a:r>
            <a:r>
              <a:rPr lang="fr-FR" sz="1050" i="1" dirty="0">
                <a:effectLst/>
                <a:latin typeface="Century Gothic" panose="020B0502020202020204" pitchFamily="34" charset="0"/>
                <a:ea typeface="Calibri" panose="020F0502020204030204" pitchFamily="34" charset="0"/>
                <a:cs typeface="Times New Roman" panose="02020603050405020304" pitchFamily="18" charset="0"/>
              </a:rPr>
              <a:t>Histoire par l’image</a:t>
            </a:r>
            <a:r>
              <a:rPr lang="fr-FR" sz="1050" dirty="0">
                <a:effectLst/>
                <a:latin typeface="Century Gothic" panose="020B0502020202020204" pitchFamily="34" charset="0"/>
                <a:ea typeface="Calibri" panose="020F0502020204030204" pitchFamily="34" charset="0"/>
                <a:cs typeface="Times New Roman" panose="02020603050405020304" pitchFamily="18" charset="0"/>
              </a:rPr>
              <a:t>]</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bject 5">
            <a:extLst>
              <a:ext uri="{FF2B5EF4-FFF2-40B4-BE49-F238E27FC236}">
                <a16:creationId xmlns:a16="http://schemas.microsoft.com/office/drawing/2014/main" id="{D8F0763C-DADA-FCDC-E30A-B009D784A31A}"/>
              </a:ext>
            </a:extLst>
          </p:cNvPr>
          <p:cNvSpPr txBox="1"/>
          <p:nvPr/>
        </p:nvSpPr>
        <p:spPr>
          <a:xfrm>
            <a:off x="342901" y="2660332"/>
            <a:ext cx="5010149" cy="1756890"/>
          </a:xfrm>
          <a:prstGeom prst="rect">
            <a:avLst/>
          </a:prstGeom>
          <a:solidFill>
            <a:schemeClr val="bg1"/>
          </a:solidFill>
          <a:ln w="12700">
            <a:solidFill>
              <a:srgbClr val="ED7D31"/>
            </a:solidFill>
          </a:ln>
        </p:spPr>
        <p:txBody>
          <a:bodyPr wrap="square" lIns="0" tIns="33019" rIns="0" bIns="0">
            <a:spAutoFit/>
          </a:bodyPr>
          <a:lstStyle/>
          <a:p>
            <a:pPr marL="90805" algn="just">
              <a:spcBef>
                <a:spcPts val="259"/>
              </a:spcBef>
              <a:defRPr/>
            </a:pPr>
            <a:r>
              <a:rPr sz="1600" b="1" spc="-15" dirty="0">
                <a:solidFill>
                  <a:srgbClr val="ED7D31"/>
                </a:solidFill>
                <a:latin typeface="Calibri"/>
                <a:cs typeface="Calibri"/>
              </a:rPr>
              <a:t>Point </a:t>
            </a:r>
            <a:r>
              <a:rPr sz="1600" b="1" spc="-5" dirty="0">
                <a:solidFill>
                  <a:srgbClr val="ED7D31"/>
                </a:solidFill>
                <a:latin typeface="Calibri"/>
                <a:cs typeface="Calibri"/>
              </a:rPr>
              <a:t>méthode </a:t>
            </a:r>
            <a:r>
              <a:rPr sz="1600" b="1" dirty="0">
                <a:solidFill>
                  <a:srgbClr val="ED7D31"/>
                </a:solidFill>
                <a:latin typeface="Calibri"/>
                <a:cs typeface="Calibri"/>
              </a:rPr>
              <a:t>: </a:t>
            </a:r>
            <a:r>
              <a:rPr sz="1600" b="1" spc="-10" dirty="0">
                <a:solidFill>
                  <a:srgbClr val="ED7D31"/>
                </a:solidFill>
                <a:latin typeface="Calibri"/>
                <a:cs typeface="Calibri"/>
              </a:rPr>
              <a:t>Présenter </a:t>
            </a:r>
            <a:r>
              <a:rPr sz="1600" b="1" dirty="0">
                <a:solidFill>
                  <a:srgbClr val="ED7D31"/>
                </a:solidFill>
                <a:latin typeface="Calibri"/>
                <a:cs typeface="Calibri"/>
              </a:rPr>
              <a:t>un </a:t>
            </a:r>
            <a:r>
              <a:rPr sz="1600" b="1" spc="-5" dirty="0">
                <a:solidFill>
                  <a:srgbClr val="ED7D31"/>
                </a:solidFill>
                <a:latin typeface="Calibri"/>
                <a:cs typeface="Calibri"/>
              </a:rPr>
              <a:t>document </a:t>
            </a:r>
            <a:r>
              <a:rPr sz="1600" b="1" dirty="0">
                <a:solidFill>
                  <a:srgbClr val="ED7D31"/>
                </a:solidFill>
                <a:latin typeface="Calibri"/>
                <a:cs typeface="Calibri"/>
              </a:rPr>
              <a:t>en</a:t>
            </a:r>
            <a:r>
              <a:rPr sz="1600" b="1" spc="10" dirty="0">
                <a:solidFill>
                  <a:srgbClr val="ED7D31"/>
                </a:solidFill>
                <a:latin typeface="Calibri"/>
                <a:cs typeface="Calibri"/>
              </a:rPr>
              <a:t> </a:t>
            </a:r>
            <a:r>
              <a:rPr sz="1600" b="1" spc="-15" dirty="0">
                <a:solidFill>
                  <a:srgbClr val="ED7D31"/>
                </a:solidFill>
                <a:latin typeface="Calibri"/>
                <a:cs typeface="Calibri"/>
              </a:rPr>
              <a:t>histoire</a:t>
            </a:r>
            <a:endParaRPr sz="1600" dirty="0">
              <a:latin typeface="Calibri"/>
              <a:cs typeface="Calibri"/>
            </a:endParaRPr>
          </a:p>
          <a:p>
            <a:pPr marL="447675" indent="-180975" algn="just">
              <a:buFontTx/>
              <a:buChar char="-"/>
              <a:tabLst>
                <a:tab pos="1076325" algn="l"/>
              </a:tabLst>
              <a:defRPr/>
            </a:pPr>
            <a:r>
              <a:rPr sz="1600" spc="-5" dirty="0">
                <a:solidFill>
                  <a:srgbClr val="ED7D31"/>
                </a:solidFill>
                <a:latin typeface="Calibri"/>
                <a:cs typeface="Calibri"/>
              </a:rPr>
              <a:t>identifier </a:t>
            </a:r>
            <a:r>
              <a:rPr sz="1600" dirty="0">
                <a:solidFill>
                  <a:srgbClr val="ED7D31"/>
                </a:solidFill>
                <a:latin typeface="Calibri"/>
                <a:cs typeface="Calibri"/>
              </a:rPr>
              <a:t>la </a:t>
            </a:r>
            <a:r>
              <a:rPr sz="1600" spc="-10" dirty="0">
                <a:solidFill>
                  <a:srgbClr val="ED7D31"/>
                </a:solidFill>
                <a:latin typeface="Calibri"/>
                <a:cs typeface="Calibri"/>
              </a:rPr>
              <a:t>nature </a:t>
            </a:r>
            <a:r>
              <a:rPr sz="1600" spc="-15" dirty="0">
                <a:solidFill>
                  <a:srgbClr val="ED7D31"/>
                </a:solidFill>
                <a:latin typeface="Calibri"/>
                <a:cs typeface="Calibri"/>
              </a:rPr>
              <a:t>exacte </a:t>
            </a:r>
            <a:r>
              <a:rPr sz="1600" spc="-5" dirty="0">
                <a:solidFill>
                  <a:srgbClr val="ED7D31"/>
                </a:solidFill>
                <a:latin typeface="Calibri"/>
                <a:cs typeface="Calibri"/>
              </a:rPr>
              <a:t>du</a:t>
            </a:r>
            <a:r>
              <a:rPr sz="1600" spc="20" dirty="0">
                <a:solidFill>
                  <a:srgbClr val="ED7D31"/>
                </a:solidFill>
                <a:latin typeface="Calibri"/>
                <a:cs typeface="Calibri"/>
              </a:rPr>
              <a:t> </a:t>
            </a:r>
            <a:r>
              <a:rPr sz="1600" spc="-5" dirty="0">
                <a:solidFill>
                  <a:srgbClr val="ED7D31"/>
                </a:solidFill>
                <a:latin typeface="Calibri"/>
                <a:cs typeface="Calibri"/>
              </a:rPr>
              <a:t>document</a:t>
            </a:r>
            <a:endParaRPr sz="1600" dirty="0">
              <a:latin typeface="Calibri"/>
              <a:cs typeface="Calibri"/>
            </a:endParaRPr>
          </a:p>
          <a:p>
            <a:pPr marL="447675" indent="-180975" algn="just">
              <a:buFontTx/>
              <a:buChar char="-"/>
              <a:tabLst>
                <a:tab pos="1076325" algn="l"/>
              </a:tabLst>
              <a:defRPr/>
            </a:pPr>
            <a:r>
              <a:rPr sz="1600" spc="-10" dirty="0">
                <a:solidFill>
                  <a:srgbClr val="ED7D31"/>
                </a:solidFill>
                <a:latin typeface="Calibri"/>
                <a:cs typeface="Calibri"/>
              </a:rPr>
              <a:t>présenter </a:t>
            </a:r>
            <a:r>
              <a:rPr sz="1600" spc="-25" dirty="0">
                <a:solidFill>
                  <a:srgbClr val="ED7D31"/>
                </a:solidFill>
                <a:latin typeface="Calibri"/>
                <a:cs typeface="Calibri"/>
              </a:rPr>
              <a:t>l’auteur </a:t>
            </a:r>
            <a:r>
              <a:rPr sz="1600" dirty="0">
                <a:solidFill>
                  <a:srgbClr val="ED7D31"/>
                </a:solidFill>
                <a:latin typeface="Calibri"/>
                <a:cs typeface="Calibri"/>
              </a:rPr>
              <a:t>en </a:t>
            </a:r>
            <a:r>
              <a:rPr sz="1600" spc="-5" dirty="0" err="1">
                <a:solidFill>
                  <a:srgbClr val="ED7D31"/>
                </a:solidFill>
                <a:latin typeface="Calibri"/>
                <a:cs typeface="Calibri"/>
              </a:rPr>
              <a:t>quelques</a:t>
            </a:r>
            <a:r>
              <a:rPr sz="1600" spc="20" dirty="0">
                <a:solidFill>
                  <a:srgbClr val="ED7D31"/>
                </a:solidFill>
                <a:latin typeface="Calibri"/>
                <a:cs typeface="Calibri"/>
              </a:rPr>
              <a:t> </a:t>
            </a:r>
            <a:r>
              <a:rPr lang="fr-FR" sz="1600" spc="-5" dirty="0">
                <a:solidFill>
                  <a:srgbClr val="ED7D31"/>
                </a:solidFill>
                <a:latin typeface="Calibri"/>
                <a:cs typeface="Calibri"/>
              </a:rPr>
              <a:t>mots</a:t>
            </a:r>
            <a:endParaRPr sz="1600" dirty="0">
              <a:latin typeface="Calibri"/>
              <a:cs typeface="Calibri"/>
            </a:endParaRPr>
          </a:p>
          <a:p>
            <a:pPr marL="447675" indent="-180975" algn="just">
              <a:buFontTx/>
              <a:buChar char="-"/>
              <a:tabLst>
                <a:tab pos="1076325" algn="l"/>
              </a:tabLst>
              <a:defRPr/>
            </a:pPr>
            <a:r>
              <a:rPr sz="1600" spc="-5" dirty="0">
                <a:solidFill>
                  <a:srgbClr val="ED7D31"/>
                </a:solidFill>
                <a:latin typeface="Calibri"/>
                <a:cs typeface="Calibri"/>
              </a:rPr>
              <a:t>donner </a:t>
            </a:r>
            <a:r>
              <a:rPr lang="fr-FR" sz="1600" dirty="0">
                <a:solidFill>
                  <a:srgbClr val="ED7D31"/>
                </a:solidFill>
                <a:latin typeface="Calibri"/>
                <a:cs typeface="Calibri"/>
              </a:rPr>
              <a:t>la</a:t>
            </a:r>
            <a:r>
              <a:rPr sz="1600" dirty="0">
                <a:solidFill>
                  <a:srgbClr val="ED7D31"/>
                </a:solidFill>
                <a:latin typeface="Calibri"/>
                <a:cs typeface="Calibri"/>
              </a:rPr>
              <a:t> </a:t>
            </a:r>
            <a:r>
              <a:rPr sz="1600" spc="-10" dirty="0">
                <a:solidFill>
                  <a:srgbClr val="ED7D31"/>
                </a:solidFill>
                <a:latin typeface="Calibri"/>
                <a:cs typeface="Calibri"/>
              </a:rPr>
              <a:t>date </a:t>
            </a:r>
            <a:r>
              <a:rPr sz="1600" spc="-20" dirty="0">
                <a:solidFill>
                  <a:srgbClr val="ED7D31"/>
                </a:solidFill>
                <a:latin typeface="Calibri"/>
                <a:cs typeface="Calibri"/>
              </a:rPr>
              <a:t>d’élaboration </a:t>
            </a:r>
            <a:r>
              <a:rPr sz="1600" spc="-5" dirty="0">
                <a:solidFill>
                  <a:srgbClr val="ED7D31"/>
                </a:solidFill>
                <a:latin typeface="Calibri"/>
                <a:cs typeface="Calibri"/>
              </a:rPr>
              <a:t>et </a:t>
            </a:r>
            <a:r>
              <a:rPr sz="1600" spc="-10" dirty="0">
                <a:solidFill>
                  <a:srgbClr val="ED7D31"/>
                </a:solidFill>
                <a:latin typeface="Calibri"/>
                <a:cs typeface="Calibri"/>
              </a:rPr>
              <a:t>présenter </a:t>
            </a:r>
            <a:r>
              <a:rPr sz="1600" dirty="0">
                <a:solidFill>
                  <a:srgbClr val="ED7D31"/>
                </a:solidFill>
                <a:latin typeface="Calibri"/>
                <a:cs typeface="Calibri"/>
              </a:rPr>
              <a:t>le</a:t>
            </a:r>
            <a:r>
              <a:rPr sz="1600" spc="40" dirty="0">
                <a:solidFill>
                  <a:srgbClr val="ED7D31"/>
                </a:solidFill>
                <a:latin typeface="Calibri"/>
                <a:cs typeface="Calibri"/>
              </a:rPr>
              <a:t> </a:t>
            </a:r>
            <a:r>
              <a:rPr sz="1600" spc="-15" dirty="0" err="1">
                <a:solidFill>
                  <a:srgbClr val="ED7D31"/>
                </a:solidFill>
                <a:latin typeface="Calibri"/>
                <a:cs typeface="Calibri"/>
              </a:rPr>
              <a:t>contexte</a:t>
            </a:r>
            <a:endParaRPr lang="fr-FR" sz="1600" spc="-15" dirty="0">
              <a:solidFill>
                <a:srgbClr val="ED7D31"/>
              </a:solidFill>
              <a:latin typeface="Calibri"/>
              <a:cs typeface="Calibri"/>
            </a:endParaRPr>
          </a:p>
          <a:p>
            <a:pPr marL="447675" indent="-180975" algn="just">
              <a:buFontTx/>
              <a:buChar char="-"/>
              <a:tabLst>
                <a:tab pos="1076325" algn="l"/>
              </a:tabLst>
              <a:defRPr/>
            </a:pPr>
            <a:r>
              <a:rPr lang="fr-FR" sz="1600" spc="-5" dirty="0">
                <a:solidFill>
                  <a:srgbClr val="ED7D31"/>
                </a:solidFill>
                <a:cs typeface="Calibri"/>
              </a:rPr>
              <a:t>mentionner </a:t>
            </a:r>
            <a:r>
              <a:rPr lang="fr-FR" sz="1600" dirty="0">
                <a:solidFill>
                  <a:srgbClr val="ED7D31"/>
                </a:solidFill>
                <a:cs typeface="Calibri"/>
              </a:rPr>
              <a:t>la </a:t>
            </a:r>
            <a:r>
              <a:rPr lang="fr-FR" sz="1600" spc="-10" dirty="0">
                <a:solidFill>
                  <a:srgbClr val="ED7D31"/>
                </a:solidFill>
                <a:cs typeface="Calibri"/>
              </a:rPr>
              <a:t>source </a:t>
            </a:r>
            <a:r>
              <a:rPr lang="fr-FR" sz="1600" spc="-5" dirty="0">
                <a:solidFill>
                  <a:srgbClr val="ED7D31"/>
                </a:solidFill>
                <a:cs typeface="Calibri"/>
              </a:rPr>
              <a:t>du document </a:t>
            </a:r>
            <a:r>
              <a:rPr lang="fr-FR" sz="1600" dirty="0">
                <a:solidFill>
                  <a:srgbClr val="ED7D31"/>
                </a:solidFill>
                <a:cs typeface="Calibri"/>
              </a:rPr>
              <a:t>(si elle </a:t>
            </a:r>
            <a:r>
              <a:rPr lang="fr-FR" sz="1600" spc="-10" dirty="0">
                <a:solidFill>
                  <a:srgbClr val="ED7D31"/>
                </a:solidFill>
                <a:cs typeface="Calibri"/>
              </a:rPr>
              <a:t>est</a:t>
            </a:r>
            <a:r>
              <a:rPr lang="fr-FR" sz="1600" spc="15" dirty="0">
                <a:solidFill>
                  <a:srgbClr val="ED7D31"/>
                </a:solidFill>
                <a:cs typeface="Calibri"/>
              </a:rPr>
              <a:t> </a:t>
            </a:r>
            <a:r>
              <a:rPr lang="fr-FR" sz="1600" spc="-5" dirty="0">
                <a:solidFill>
                  <a:srgbClr val="ED7D31"/>
                </a:solidFill>
                <a:cs typeface="Calibri"/>
              </a:rPr>
              <a:t>connue)</a:t>
            </a:r>
            <a:endParaRPr sz="1600" dirty="0">
              <a:latin typeface="Calibri"/>
              <a:cs typeface="Calibri"/>
            </a:endParaRPr>
          </a:p>
          <a:p>
            <a:pPr marL="447675" indent="-180975" algn="just">
              <a:buFontTx/>
              <a:buChar char="-"/>
              <a:tabLst>
                <a:tab pos="1076325" algn="l"/>
              </a:tabLst>
              <a:defRPr/>
            </a:pPr>
            <a:r>
              <a:rPr sz="1600" spc="-5" dirty="0">
                <a:solidFill>
                  <a:srgbClr val="ED7D31"/>
                </a:solidFill>
                <a:latin typeface="Calibri"/>
                <a:cs typeface="Calibri"/>
              </a:rPr>
              <a:t>résumer </a:t>
            </a:r>
            <a:r>
              <a:rPr sz="1600" dirty="0">
                <a:solidFill>
                  <a:srgbClr val="ED7D31"/>
                </a:solidFill>
                <a:latin typeface="Calibri"/>
                <a:cs typeface="Calibri"/>
              </a:rPr>
              <a:t>en </a:t>
            </a:r>
            <a:r>
              <a:rPr sz="1600" spc="-5" dirty="0">
                <a:solidFill>
                  <a:srgbClr val="ED7D31"/>
                </a:solidFill>
                <a:latin typeface="Calibri"/>
                <a:cs typeface="Calibri"/>
              </a:rPr>
              <a:t>quelques lignes </a:t>
            </a:r>
            <a:r>
              <a:rPr sz="1600" dirty="0">
                <a:solidFill>
                  <a:srgbClr val="ED7D31"/>
                </a:solidFill>
                <a:latin typeface="Calibri"/>
                <a:cs typeface="Calibri"/>
              </a:rPr>
              <a:t>le </a:t>
            </a:r>
            <a:r>
              <a:rPr lang="fr-FR" sz="1600" spc="-10" dirty="0">
                <a:solidFill>
                  <a:srgbClr val="ED7D31"/>
                </a:solidFill>
                <a:latin typeface="Calibri"/>
                <a:cs typeface="Calibri"/>
              </a:rPr>
              <a:t>thème</a:t>
            </a:r>
            <a:r>
              <a:rPr sz="1600" spc="-10" dirty="0">
                <a:solidFill>
                  <a:srgbClr val="ED7D31"/>
                </a:solidFill>
                <a:latin typeface="Calibri"/>
                <a:cs typeface="Calibri"/>
              </a:rPr>
              <a:t> </a:t>
            </a:r>
            <a:r>
              <a:rPr sz="1600" spc="-5" dirty="0">
                <a:solidFill>
                  <a:srgbClr val="ED7D31"/>
                </a:solidFill>
                <a:latin typeface="Calibri"/>
                <a:cs typeface="Calibri"/>
              </a:rPr>
              <a:t>du</a:t>
            </a:r>
            <a:r>
              <a:rPr sz="1600" spc="5" dirty="0">
                <a:solidFill>
                  <a:srgbClr val="ED7D31"/>
                </a:solidFill>
                <a:latin typeface="Calibri"/>
                <a:cs typeface="Calibri"/>
              </a:rPr>
              <a:t> </a:t>
            </a:r>
            <a:r>
              <a:rPr sz="1600" spc="-5" dirty="0">
                <a:solidFill>
                  <a:srgbClr val="ED7D31"/>
                </a:solidFill>
                <a:latin typeface="Calibri"/>
                <a:cs typeface="Calibri"/>
              </a:rPr>
              <a:t>document</a:t>
            </a:r>
            <a:r>
              <a:rPr lang="fr-FR" sz="1600" spc="-5" dirty="0">
                <a:solidFill>
                  <a:srgbClr val="ED7D31"/>
                </a:solidFill>
                <a:latin typeface="Calibri"/>
                <a:cs typeface="Calibri"/>
              </a:rPr>
              <a:t>, son contenu</a:t>
            </a:r>
            <a:endParaRPr sz="1600" dirty="0">
              <a:latin typeface="Calibri"/>
              <a:cs typeface="Calibri"/>
            </a:endParaRPr>
          </a:p>
        </p:txBody>
      </p:sp>
      <p:sp>
        <p:nvSpPr>
          <p:cNvPr id="12" name="Zone de texte 1">
            <a:extLst>
              <a:ext uri="{FF2B5EF4-FFF2-40B4-BE49-F238E27FC236}">
                <a16:creationId xmlns:a16="http://schemas.microsoft.com/office/drawing/2014/main" id="{8F4BB4AF-A794-E8AE-FA55-46F8744B9CD6}"/>
              </a:ext>
            </a:extLst>
          </p:cNvPr>
          <p:cNvSpPr txBox="1"/>
          <p:nvPr/>
        </p:nvSpPr>
        <p:spPr>
          <a:xfrm>
            <a:off x="6482924" y="2383620"/>
            <a:ext cx="5649595"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000" b="1" u="sng" kern="1200" cap="small" dirty="0">
                <a:solidFill>
                  <a:srgbClr val="000000"/>
                </a:solidFill>
                <a:effectLst/>
                <a:highlight>
                  <a:srgbClr val="D3D3D3"/>
                </a:highlight>
                <a:latin typeface="Century Gothic" panose="020B0502020202020204" pitchFamily="34" charset="0"/>
                <a:ea typeface="Calibri" panose="020F0502020204030204" pitchFamily="34" charset="0"/>
                <a:cs typeface="Times New Roman" panose="02020603050405020304" pitchFamily="18" charset="0"/>
              </a:rPr>
              <a:t>Doc. 1 : Le massacre de la Saint Barthelemy vu par un peintre protestant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074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77863B-252C-DBDF-A1E1-F9C26B8CC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575"/>
          </a:xfrm>
          <a:prstGeom prst="rect">
            <a:avLst/>
          </a:prstGeom>
        </p:spPr>
      </p:pic>
      <p:sp>
        <p:nvSpPr>
          <p:cNvPr id="7" name="Rectangle 6">
            <a:extLst>
              <a:ext uri="{FF2B5EF4-FFF2-40B4-BE49-F238E27FC236}">
                <a16:creationId xmlns:a16="http://schemas.microsoft.com/office/drawing/2014/main" id="{26139118-9207-511A-9E70-12044E3286D8}"/>
              </a:ext>
            </a:extLst>
          </p:cNvPr>
          <p:cNvSpPr/>
          <p:nvPr/>
        </p:nvSpPr>
        <p:spPr>
          <a:xfrm>
            <a:off x="0" y="0"/>
            <a:ext cx="12192000" cy="6848575"/>
          </a:xfrm>
          <a:prstGeom prst="rect">
            <a:avLst/>
          </a:prstGeom>
          <a:solidFill>
            <a:schemeClr val="bg1">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bg1"/>
                </a:solidFill>
                <a:latin typeface="Tw Cen MT" pitchFamily="34" charset="0"/>
              </a:rPr>
              <a:t> </a:t>
            </a:r>
          </a:p>
          <a:p>
            <a:pPr algn="just">
              <a:buFont typeface="Wingdings" pitchFamily="2" charset="2"/>
              <a:buChar char="q"/>
            </a:pPr>
            <a:endParaRPr lang="fr-FR" b="1" dirty="0">
              <a:solidFill>
                <a:schemeClr val="bg1"/>
              </a:solidFill>
              <a:latin typeface="Tw Cen MT" pitchFamily="34" charset="0"/>
            </a:endParaRPr>
          </a:p>
          <a:p>
            <a:pPr algn="ctr"/>
            <a:endParaRPr lang="fr-FR" dirty="0">
              <a:solidFill>
                <a:schemeClr val="bg1"/>
              </a:solidFill>
            </a:endParaRPr>
          </a:p>
        </p:txBody>
      </p:sp>
      <p:sp>
        <p:nvSpPr>
          <p:cNvPr id="11" name="ZoneTexte 10">
            <a:extLst>
              <a:ext uri="{FF2B5EF4-FFF2-40B4-BE49-F238E27FC236}">
                <a16:creationId xmlns:a16="http://schemas.microsoft.com/office/drawing/2014/main" id="{1866EC18-1986-74E4-9C19-61DD1F15A08E}"/>
              </a:ext>
            </a:extLst>
          </p:cNvPr>
          <p:cNvSpPr txBox="1"/>
          <p:nvPr/>
        </p:nvSpPr>
        <p:spPr>
          <a:xfrm>
            <a:off x="342900" y="1429105"/>
            <a:ext cx="11534774" cy="1077218"/>
          </a:xfrm>
          <a:prstGeom prst="rect">
            <a:avLst/>
          </a:prstGeom>
          <a:noFill/>
        </p:spPr>
        <p:txBody>
          <a:bodyPr wrap="square" rtlCol="0">
            <a:spAutoFit/>
          </a:bodyPr>
          <a:lstStyle/>
          <a:p>
            <a:pPr algn="just"/>
            <a:r>
              <a:rPr lang="fr-FR" sz="1600" b="1" dirty="0"/>
              <a:t>2. </a:t>
            </a:r>
            <a:r>
              <a:rPr lang="fr-FR" sz="1600" dirty="0">
                <a:solidFill>
                  <a:srgbClr val="0070C0"/>
                </a:solidFill>
              </a:rPr>
              <a:t>Après des années de guerres civiles en France, un </a:t>
            </a:r>
            <a:r>
              <a:rPr lang="fr-FR" sz="1600" b="1" dirty="0">
                <a:solidFill>
                  <a:srgbClr val="0070C0"/>
                </a:solidFill>
              </a:rPr>
              <a:t>mariage</a:t>
            </a:r>
            <a:r>
              <a:rPr lang="fr-FR" sz="1600" dirty="0">
                <a:solidFill>
                  <a:srgbClr val="0070C0"/>
                </a:solidFill>
              </a:rPr>
              <a:t> est organisé, en août 1572, entre </a:t>
            </a:r>
            <a:r>
              <a:rPr lang="fr-FR" sz="1600" b="1" dirty="0">
                <a:solidFill>
                  <a:srgbClr val="0070C0"/>
                </a:solidFill>
              </a:rPr>
              <a:t>Henri de Navarre</a:t>
            </a:r>
            <a:r>
              <a:rPr lang="fr-FR" sz="1600" dirty="0">
                <a:solidFill>
                  <a:srgbClr val="0070C0"/>
                </a:solidFill>
              </a:rPr>
              <a:t> (prince protestant) et </a:t>
            </a:r>
            <a:r>
              <a:rPr lang="fr-FR" sz="1600" b="1" dirty="0">
                <a:solidFill>
                  <a:srgbClr val="0070C0"/>
                </a:solidFill>
              </a:rPr>
              <a:t>Marguerite de Valois </a:t>
            </a:r>
            <a:r>
              <a:rPr lang="fr-FR" sz="1600" dirty="0">
                <a:solidFill>
                  <a:srgbClr val="0070C0"/>
                </a:solidFill>
              </a:rPr>
              <a:t>(sœur du roi) pour apaiser les tensions entre catholiques et protestants. Quelques jours après, </a:t>
            </a:r>
            <a:r>
              <a:rPr lang="fr-FR" sz="1600" b="1" dirty="0">
                <a:solidFill>
                  <a:srgbClr val="0070C0"/>
                </a:solidFill>
              </a:rPr>
              <a:t>une tentative d’assassinat contre l’amiral de Coligny </a:t>
            </a:r>
            <a:r>
              <a:rPr lang="fr-FR" sz="1600" dirty="0">
                <a:solidFill>
                  <a:srgbClr val="0070C0"/>
                </a:solidFill>
              </a:rPr>
              <a:t>(chef des protestants) provoque la </a:t>
            </a:r>
            <a:r>
              <a:rPr lang="fr-FR" sz="1600" b="1" dirty="0">
                <a:solidFill>
                  <a:srgbClr val="0070C0"/>
                </a:solidFill>
              </a:rPr>
              <a:t>colère des protestants</a:t>
            </a:r>
            <a:r>
              <a:rPr lang="fr-FR" sz="1600" dirty="0">
                <a:solidFill>
                  <a:srgbClr val="0070C0"/>
                </a:solidFill>
              </a:rPr>
              <a:t>. Craignant des représailles, le roi </a:t>
            </a:r>
            <a:r>
              <a:rPr lang="fr-FR" sz="1600" b="1" dirty="0">
                <a:solidFill>
                  <a:srgbClr val="0070C0"/>
                </a:solidFill>
              </a:rPr>
              <a:t>Charles IX</a:t>
            </a:r>
            <a:r>
              <a:rPr lang="fr-FR" sz="1600" dirty="0">
                <a:solidFill>
                  <a:srgbClr val="0070C0"/>
                </a:solidFill>
              </a:rPr>
              <a:t> et son entourage ordonnent le </a:t>
            </a:r>
            <a:r>
              <a:rPr lang="fr-FR" sz="1600" b="1" dirty="0">
                <a:solidFill>
                  <a:srgbClr val="0070C0"/>
                </a:solidFill>
              </a:rPr>
              <a:t>massacre des principaux chefs protestants</a:t>
            </a:r>
            <a:r>
              <a:rPr lang="fr-FR" sz="1600" dirty="0">
                <a:solidFill>
                  <a:srgbClr val="0070C0"/>
                </a:solidFill>
              </a:rPr>
              <a:t>. </a:t>
            </a:r>
          </a:p>
        </p:txBody>
      </p:sp>
      <p:sp>
        <p:nvSpPr>
          <p:cNvPr id="13" name="Rectangle 12">
            <a:extLst>
              <a:ext uri="{FF2B5EF4-FFF2-40B4-BE49-F238E27FC236}">
                <a16:creationId xmlns:a16="http://schemas.microsoft.com/office/drawing/2014/main" id="{DDE74FBF-989C-27AA-A8C1-041C9F5BC561}"/>
              </a:ext>
            </a:extLst>
          </p:cNvPr>
          <p:cNvSpPr/>
          <p:nvPr/>
        </p:nvSpPr>
        <p:spPr>
          <a:xfrm>
            <a:off x="7395209" y="3395305"/>
            <a:ext cx="4482465" cy="3352800"/>
          </a:xfrm>
          <a:prstGeom prst="rect">
            <a:avLst/>
          </a:prstGeom>
          <a:solidFill>
            <a:schemeClr val="bg1">
              <a:alpha val="49000"/>
            </a:schemeClr>
          </a:solidFill>
          <a:ln>
            <a:solidFill>
              <a:schemeClr val="tx1"/>
            </a:solidFill>
          </a:ln>
        </p:spPr>
        <p:txBody>
          <a:bodyPr wrap="square">
            <a:noAutofit/>
          </a:bodyPr>
          <a:lstStyle/>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Le 18 août 1572, </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Henri de Navarre </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(protestant)</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se rend à Paris accompagné de nombreux protestants pour épouser </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Marguerite de Valois </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(catholique), la sœur du</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roi Charles IX</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Ce mariage a pour but de pacifier les relations entre protestants et catholiques.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Le 22 août 1572, un catholique essaie d'assassiner l’</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amiral de Coligny, </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le chef des protestants. Il agit sans doute sur l'ordre du </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duc de Guise</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chef de la Ligue catholique.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Les nobles protestants demandent justice au roi contre le duc de Guise. Ils se font menaçants. Sous la pression du duc de Guise et de sa mère Catherine de Médicis, Charles IX ordonne alors le massacre.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Le </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24 Août 1572</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à l'aube, Coligny et les nobles protestants sont assassinés. Puis, jusqu'au 30 Août, sous l’impulsion de la milice bourgeoise, les Parisiens catholiques massacrent tous les protestants qu'ils trouvent. On comptera près de 3000 morts. Les assassinats de protestants s'étendent à d'autres villes du royaume jusqu'en Octobre.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la suite de la Saint Barthélémy, une nouvelle guerre de religion oppose les protestants, qui se réfugient dans leurs places fortes, au roi.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D’après Joël Cornette, « Chronique de l’horreur », </a:t>
            </a:r>
            <a:r>
              <a:rPr lang="fr-FR" sz="900" i="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L’Histoire</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n°496, juin 2022,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9">
            <a:extLst>
              <a:ext uri="{FF2B5EF4-FFF2-40B4-BE49-F238E27FC236}">
                <a16:creationId xmlns:a16="http://schemas.microsoft.com/office/drawing/2014/main" id="{0E4541C9-842B-B384-3EFE-4AAE267EE8A5}"/>
              </a:ext>
            </a:extLst>
          </p:cNvPr>
          <p:cNvSpPr txBox="1"/>
          <p:nvPr/>
        </p:nvSpPr>
        <p:spPr>
          <a:xfrm>
            <a:off x="7393939" y="3117810"/>
            <a:ext cx="4282440"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000" b="1" u="sng" kern="1200" cap="small" dirty="0">
                <a:solidFill>
                  <a:srgbClr val="000000"/>
                </a:solidFill>
                <a:effectLst/>
                <a:highlight>
                  <a:srgbClr val="D3D3D3"/>
                </a:highlight>
                <a:latin typeface="Century Gothic" panose="020B0502020202020204" pitchFamily="34" charset="0"/>
                <a:ea typeface="Calibri" panose="020F0502020204030204" pitchFamily="34" charset="0"/>
                <a:cs typeface="Times New Roman" panose="02020603050405020304" pitchFamily="18" charset="0"/>
              </a:rPr>
              <a:t>Doc. 2 : Le déroulement de la Saint-Barthélemy</a:t>
            </a:r>
            <a:r>
              <a:rPr lang="fr-FR" sz="1000" b="1" u="sng" kern="1200" cap="small"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Texte 7">
            <a:extLst>
              <a:ext uri="{FF2B5EF4-FFF2-40B4-BE49-F238E27FC236}">
                <a16:creationId xmlns:a16="http://schemas.microsoft.com/office/drawing/2014/main" id="{D43D7BF4-088A-43C5-3BE1-61909D338BB2}"/>
              </a:ext>
            </a:extLst>
          </p:cNvPr>
          <p:cNvSpPr txBox="1">
            <a:spLocks/>
          </p:cNvSpPr>
          <p:nvPr/>
        </p:nvSpPr>
        <p:spPr>
          <a:xfrm>
            <a:off x="342900" y="145732"/>
            <a:ext cx="11525250" cy="1143000"/>
          </a:xfrm>
          <a:prstGeom prst="rect">
            <a:avLst/>
          </a:prstGeom>
          <a:solidFill>
            <a:srgbClr val="C0504D">
              <a:lumMod val="40000"/>
              <a:lumOff val="60000"/>
            </a:srgbClr>
          </a:solidFill>
          <a:ln>
            <a:solidFill>
              <a:sysClr val="windowText" lastClr="000000"/>
            </a:solidFill>
          </a:ln>
        </p:spPr>
        <p:txBody>
          <a:bodyPr wrap="square" rtlCol="0">
            <a:noAutofit/>
          </a:bodyPr>
          <a:lstStyle/>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Présentez le document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Mettez en évidence le contexte et les causes du massacre de la Saint-Barthélemy (doc. 2).</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 analysant le document 1, montrez qui sont les principaux responsables du massacre d’après les protestants.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Expliquez les étapes du massacre, ainsi que ses conséquences. (doc. 2, 3, 4)</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 confrontant les documents, décrivez les modalités du massacre (doc. 1, 3 et 4) </a:t>
            </a: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u="none" strike="noStrike"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kern="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7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7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65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77863B-252C-DBDF-A1E1-F9C26B8CC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575"/>
          </a:xfrm>
          <a:prstGeom prst="rect">
            <a:avLst/>
          </a:prstGeom>
        </p:spPr>
      </p:pic>
      <p:sp>
        <p:nvSpPr>
          <p:cNvPr id="7" name="Rectangle 6">
            <a:extLst>
              <a:ext uri="{FF2B5EF4-FFF2-40B4-BE49-F238E27FC236}">
                <a16:creationId xmlns:a16="http://schemas.microsoft.com/office/drawing/2014/main" id="{26139118-9207-511A-9E70-12044E3286D8}"/>
              </a:ext>
            </a:extLst>
          </p:cNvPr>
          <p:cNvSpPr/>
          <p:nvPr/>
        </p:nvSpPr>
        <p:spPr>
          <a:xfrm>
            <a:off x="0" y="0"/>
            <a:ext cx="12192000" cy="6848575"/>
          </a:xfrm>
          <a:prstGeom prst="rect">
            <a:avLst/>
          </a:prstGeom>
          <a:solidFill>
            <a:schemeClr val="bg1">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bg1"/>
                </a:solidFill>
                <a:latin typeface="Tw Cen MT" pitchFamily="34" charset="0"/>
              </a:rPr>
              <a:t> </a:t>
            </a:r>
          </a:p>
          <a:p>
            <a:pPr algn="just">
              <a:buFont typeface="Wingdings" pitchFamily="2" charset="2"/>
              <a:buChar char="q"/>
            </a:pPr>
            <a:endParaRPr lang="fr-FR" b="1" dirty="0">
              <a:solidFill>
                <a:schemeClr val="bg1"/>
              </a:solidFill>
              <a:latin typeface="Tw Cen MT" pitchFamily="34" charset="0"/>
            </a:endParaRPr>
          </a:p>
          <a:p>
            <a:pPr algn="ctr"/>
            <a:endParaRPr lang="fr-FR" dirty="0">
              <a:solidFill>
                <a:schemeClr val="bg1"/>
              </a:solidFill>
            </a:endParaRPr>
          </a:p>
        </p:txBody>
      </p:sp>
      <p:sp>
        <p:nvSpPr>
          <p:cNvPr id="4" name="ZoneTexte 3">
            <a:extLst>
              <a:ext uri="{FF2B5EF4-FFF2-40B4-BE49-F238E27FC236}">
                <a16:creationId xmlns:a16="http://schemas.microsoft.com/office/drawing/2014/main" id="{CA2A1E09-8C2B-1833-CE56-4E53D3A49CF5}"/>
              </a:ext>
            </a:extLst>
          </p:cNvPr>
          <p:cNvSpPr txBox="1"/>
          <p:nvPr/>
        </p:nvSpPr>
        <p:spPr>
          <a:xfrm>
            <a:off x="342898" y="1391005"/>
            <a:ext cx="11525251" cy="830997"/>
          </a:xfrm>
          <a:prstGeom prst="rect">
            <a:avLst/>
          </a:prstGeom>
          <a:noFill/>
        </p:spPr>
        <p:txBody>
          <a:bodyPr wrap="square" rtlCol="0">
            <a:spAutoFit/>
          </a:bodyPr>
          <a:lstStyle/>
          <a:p>
            <a:pPr algn="just"/>
            <a:r>
              <a:rPr lang="fr-FR" sz="1600" b="1" dirty="0"/>
              <a:t>3. </a:t>
            </a:r>
            <a:r>
              <a:rPr lang="fr-FR" sz="1600" dirty="0">
                <a:solidFill>
                  <a:srgbClr val="0070C0"/>
                </a:solidFill>
              </a:rPr>
              <a:t>Sur la peinture de Dubois, Catherine de Médicis (mère du roi) est représentée en train de se pencher sur un tas de cadavres, tandis que le duc de Guise (chef de la Ligue catholique) brandit la tête de Coligny </a:t>
            </a:r>
            <a:r>
              <a:rPr lang="fr-FR" sz="1600" dirty="0">
                <a:solidFill>
                  <a:schemeClr val="bg1">
                    <a:lumMod val="50000"/>
                  </a:schemeClr>
                </a:solidFill>
              </a:rPr>
              <a:t>[DESCRIPTION]</a:t>
            </a:r>
            <a:r>
              <a:rPr lang="fr-FR" sz="1600" dirty="0">
                <a:solidFill>
                  <a:srgbClr val="0070C0"/>
                </a:solidFill>
              </a:rPr>
              <a:t>. Les </a:t>
            </a:r>
            <a:r>
              <a:rPr lang="fr-FR" sz="1600" b="1" dirty="0">
                <a:solidFill>
                  <a:srgbClr val="0070C0"/>
                </a:solidFill>
              </a:rPr>
              <a:t>protestants accusent </a:t>
            </a:r>
            <a:r>
              <a:rPr lang="fr-FR" sz="1600" dirty="0">
                <a:solidFill>
                  <a:srgbClr val="0070C0"/>
                </a:solidFill>
              </a:rPr>
              <a:t>donc </a:t>
            </a:r>
            <a:r>
              <a:rPr lang="fr-FR" sz="1600" b="1" dirty="0">
                <a:solidFill>
                  <a:srgbClr val="0070C0"/>
                </a:solidFill>
              </a:rPr>
              <a:t>Catherine de Médicis et le duc de Guise d’être les principaux responsables du massacr</a:t>
            </a:r>
            <a:r>
              <a:rPr lang="fr-FR" sz="1600" dirty="0">
                <a:solidFill>
                  <a:srgbClr val="0070C0"/>
                </a:solidFill>
              </a:rPr>
              <a:t>e et d’avoir influencé </a:t>
            </a:r>
            <a:r>
              <a:rPr lang="fr-FR" sz="1600" b="1" dirty="0">
                <a:solidFill>
                  <a:srgbClr val="0070C0"/>
                </a:solidFill>
              </a:rPr>
              <a:t>Charles IX </a:t>
            </a:r>
            <a:r>
              <a:rPr lang="fr-FR" sz="1600" dirty="0">
                <a:solidFill>
                  <a:schemeClr val="bg1">
                    <a:lumMod val="50000"/>
                  </a:schemeClr>
                </a:solidFill>
              </a:rPr>
              <a:t>[EXPLICATION]</a:t>
            </a:r>
            <a:r>
              <a:rPr lang="fr-FR" sz="1600" dirty="0">
                <a:solidFill>
                  <a:srgbClr val="0070C0"/>
                </a:solidFill>
              </a:rPr>
              <a:t>.</a:t>
            </a:r>
          </a:p>
        </p:txBody>
      </p:sp>
      <p:pic>
        <p:nvPicPr>
          <p:cNvPr id="6" name="Picture 8">
            <a:hlinkClick r:id="rId3"/>
            <a:extLst>
              <a:ext uri="{FF2B5EF4-FFF2-40B4-BE49-F238E27FC236}">
                <a16:creationId xmlns:a16="http://schemas.microsoft.com/office/drawing/2014/main" id="{CC089F46-B0CA-97E1-049F-ACCE468E34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6719350" y="2617899"/>
            <a:ext cx="5148799" cy="3754416"/>
          </a:xfrm>
          <a:prstGeom prst="rect">
            <a:avLst/>
          </a:prstGeom>
          <a:noFill/>
          <a:ln w="9525">
            <a:solidFill>
              <a:sysClr val="windowText" lastClr="000000"/>
            </a:solidFill>
            <a:miter lim="800000"/>
            <a:headEnd/>
            <a:tailEnd/>
          </a:ln>
          <a:effectLst/>
        </p:spPr>
      </p:pic>
      <p:sp>
        <p:nvSpPr>
          <p:cNvPr id="8" name="ZoneTexte 7">
            <a:extLst>
              <a:ext uri="{FF2B5EF4-FFF2-40B4-BE49-F238E27FC236}">
                <a16:creationId xmlns:a16="http://schemas.microsoft.com/office/drawing/2014/main" id="{B3BB276B-DFEA-53F5-786F-663B2AB144FD}"/>
              </a:ext>
            </a:extLst>
          </p:cNvPr>
          <p:cNvSpPr txBox="1"/>
          <p:nvPr/>
        </p:nvSpPr>
        <p:spPr>
          <a:xfrm>
            <a:off x="6719349" y="6368102"/>
            <a:ext cx="5148799" cy="400110"/>
          </a:xfrm>
          <a:prstGeom prst="rect">
            <a:avLst/>
          </a:prstGeom>
          <a:noFill/>
        </p:spPr>
        <p:txBody>
          <a:bodyPr wrap="square" rtlCol="0">
            <a:spAutoFit/>
          </a:bodyPr>
          <a:lstStyle/>
          <a:p>
            <a:pPr algn="ctr"/>
            <a:r>
              <a:rPr lang="fr-FR" sz="1000" i="1" dirty="0">
                <a:effectLst/>
                <a:latin typeface="Century Gothic" panose="020B0502020202020204" pitchFamily="34" charset="0"/>
                <a:ea typeface="Calibri" panose="020F0502020204030204" pitchFamily="34" charset="0"/>
                <a:cs typeface="Times New Roman" panose="02020603050405020304" pitchFamily="18" charset="0"/>
              </a:rPr>
              <a:t>Le massacre de la Saint Barthélémy</a:t>
            </a: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François Dubois, vers 1572-1584,</a:t>
            </a: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Century Gothic" panose="020B0502020202020204" pitchFamily="34" charset="0"/>
                <a:ea typeface="Calibri" panose="020F0502020204030204" pitchFamily="34" charset="0"/>
                <a:cs typeface="Times New Roman" panose="02020603050405020304" pitchFamily="18" charset="0"/>
              </a:rPr>
              <a:t>Musée cantonal des beaux-arts de Lausanne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EDA0D6F6-1A11-5E34-2D95-A192868D9CBE}"/>
              </a:ext>
            </a:extLst>
          </p:cNvPr>
          <p:cNvSpPr txBox="1"/>
          <p:nvPr/>
        </p:nvSpPr>
        <p:spPr>
          <a:xfrm>
            <a:off x="342899" y="2593211"/>
            <a:ext cx="5753101" cy="1077218"/>
          </a:xfrm>
          <a:prstGeom prst="rect">
            <a:avLst/>
          </a:prstGeom>
          <a:solidFill>
            <a:schemeClr val="bg1"/>
          </a:solidFill>
          <a:ln>
            <a:solidFill>
              <a:srgbClr val="E46C0A"/>
            </a:solidFill>
          </a:ln>
        </p:spPr>
        <p:txBody>
          <a:bodyPr wrap="square">
            <a:spAutoFit/>
          </a:bodyPr>
          <a:lstStyle/>
          <a:p>
            <a:pPr algn="just">
              <a:defRPr/>
            </a:pPr>
            <a:r>
              <a:rPr lang="fr-FR" sz="1600" b="1" u="sng" dirty="0">
                <a:solidFill>
                  <a:srgbClr val="E46C0A"/>
                </a:solidFill>
              </a:rPr>
              <a:t>Point méthode</a:t>
            </a:r>
            <a:r>
              <a:rPr lang="fr-FR" sz="1600" b="1" dirty="0">
                <a:solidFill>
                  <a:srgbClr val="E46C0A"/>
                </a:solidFill>
              </a:rPr>
              <a:t> : Décrire puis expliquer un tableau</a:t>
            </a:r>
          </a:p>
          <a:p>
            <a:pPr marL="285750" lvl="0" indent="-285750" algn="just">
              <a:buFontTx/>
              <a:buChar char="-"/>
            </a:pPr>
            <a:r>
              <a:rPr lang="fr-FR" sz="1600" dirty="0">
                <a:solidFill>
                  <a:srgbClr val="E46C0A"/>
                </a:solidFill>
              </a:rPr>
              <a:t>d’abord, décrire précisément des éléments du document ;</a:t>
            </a:r>
          </a:p>
          <a:p>
            <a:pPr marL="285750" lvl="0" indent="-285750" algn="just">
              <a:buFontTx/>
              <a:buChar char="-"/>
            </a:pPr>
            <a:r>
              <a:rPr lang="fr-FR" sz="1600" dirty="0">
                <a:solidFill>
                  <a:srgbClr val="E46C0A"/>
                </a:solidFill>
              </a:rPr>
              <a:t>puis, expliquer la description en mobilisant des connaissances tirées du cours ou en formulant des hypothèses.</a:t>
            </a:r>
          </a:p>
        </p:txBody>
      </p:sp>
      <p:sp>
        <p:nvSpPr>
          <p:cNvPr id="11" name="ZoneTexte 7">
            <a:extLst>
              <a:ext uri="{FF2B5EF4-FFF2-40B4-BE49-F238E27FC236}">
                <a16:creationId xmlns:a16="http://schemas.microsoft.com/office/drawing/2014/main" id="{2B21EF6E-FE4F-09E2-6D4A-0A2F594F3FB6}"/>
              </a:ext>
            </a:extLst>
          </p:cNvPr>
          <p:cNvSpPr txBox="1">
            <a:spLocks/>
          </p:cNvSpPr>
          <p:nvPr/>
        </p:nvSpPr>
        <p:spPr>
          <a:xfrm>
            <a:off x="342900" y="145732"/>
            <a:ext cx="11525250" cy="1143000"/>
          </a:xfrm>
          <a:prstGeom prst="rect">
            <a:avLst/>
          </a:prstGeom>
          <a:solidFill>
            <a:srgbClr val="C0504D">
              <a:lumMod val="40000"/>
              <a:lumOff val="60000"/>
            </a:srgbClr>
          </a:solidFill>
          <a:ln>
            <a:solidFill>
              <a:sysClr val="windowText" lastClr="000000"/>
            </a:solidFill>
          </a:ln>
        </p:spPr>
        <p:txBody>
          <a:bodyPr wrap="square" rtlCol="0">
            <a:noAutofit/>
          </a:bodyPr>
          <a:lstStyle/>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Présentez le document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Mettez en évidence le contexte et les causes du massacre de la Saint-Barthélemy (doc. 2).</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 analysant le document 1, montrez qui sont les principaux responsables du massacre d’après les protestants.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Expliquez les étapes du massacre, ainsi que ses conséquences. (doc. 2, 3, 4)</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 confrontant les documents, décrivez les modalités du massacre (doc. 1, 3 et 4) </a:t>
            </a: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u="none" strike="noStrike"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kern="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7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7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1">
            <a:extLst>
              <a:ext uri="{FF2B5EF4-FFF2-40B4-BE49-F238E27FC236}">
                <a16:creationId xmlns:a16="http://schemas.microsoft.com/office/drawing/2014/main" id="{EB840C39-E14E-B209-C743-1AC3B6467A58}"/>
              </a:ext>
            </a:extLst>
          </p:cNvPr>
          <p:cNvSpPr txBox="1"/>
          <p:nvPr/>
        </p:nvSpPr>
        <p:spPr>
          <a:xfrm>
            <a:off x="6719350" y="2347037"/>
            <a:ext cx="5649595"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000" b="1" u="sng" kern="1200" cap="small" dirty="0">
                <a:solidFill>
                  <a:srgbClr val="000000"/>
                </a:solidFill>
                <a:effectLst/>
                <a:highlight>
                  <a:srgbClr val="D3D3D3"/>
                </a:highlight>
                <a:latin typeface="Century Gothic" panose="020B0502020202020204" pitchFamily="34" charset="0"/>
                <a:ea typeface="Calibri" panose="020F0502020204030204" pitchFamily="34" charset="0"/>
                <a:cs typeface="Times New Roman" panose="02020603050405020304" pitchFamily="18" charset="0"/>
              </a:rPr>
              <a:t>Doc. 1 : Le massacre de la Saint Barthelemy vu par un peintre protestant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42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77863B-252C-DBDF-A1E1-F9C26B8CC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575"/>
          </a:xfrm>
          <a:prstGeom prst="rect">
            <a:avLst/>
          </a:prstGeom>
        </p:spPr>
      </p:pic>
      <p:sp>
        <p:nvSpPr>
          <p:cNvPr id="7" name="Rectangle 6">
            <a:extLst>
              <a:ext uri="{FF2B5EF4-FFF2-40B4-BE49-F238E27FC236}">
                <a16:creationId xmlns:a16="http://schemas.microsoft.com/office/drawing/2014/main" id="{26139118-9207-511A-9E70-12044E3286D8}"/>
              </a:ext>
            </a:extLst>
          </p:cNvPr>
          <p:cNvSpPr/>
          <p:nvPr/>
        </p:nvSpPr>
        <p:spPr>
          <a:xfrm>
            <a:off x="0" y="0"/>
            <a:ext cx="12192000" cy="6848575"/>
          </a:xfrm>
          <a:prstGeom prst="rect">
            <a:avLst/>
          </a:prstGeom>
          <a:solidFill>
            <a:schemeClr val="bg1">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bg1"/>
                </a:solidFill>
                <a:latin typeface="Tw Cen MT" pitchFamily="34" charset="0"/>
              </a:rPr>
              <a:t> </a:t>
            </a:r>
          </a:p>
          <a:p>
            <a:pPr algn="just">
              <a:buFont typeface="Wingdings" pitchFamily="2" charset="2"/>
              <a:buChar char="q"/>
            </a:pPr>
            <a:endParaRPr lang="fr-FR" b="1" dirty="0">
              <a:solidFill>
                <a:schemeClr val="bg1"/>
              </a:solidFill>
              <a:latin typeface="Tw Cen MT" pitchFamily="34" charset="0"/>
            </a:endParaRPr>
          </a:p>
          <a:p>
            <a:pPr algn="ctr"/>
            <a:endParaRPr lang="fr-FR" dirty="0">
              <a:solidFill>
                <a:schemeClr val="bg1"/>
              </a:solidFill>
            </a:endParaRPr>
          </a:p>
        </p:txBody>
      </p:sp>
      <p:sp>
        <p:nvSpPr>
          <p:cNvPr id="4" name="ZoneTexte 3">
            <a:extLst>
              <a:ext uri="{FF2B5EF4-FFF2-40B4-BE49-F238E27FC236}">
                <a16:creationId xmlns:a16="http://schemas.microsoft.com/office/drawing/2014/main" id="{14584570-2A21-7E2E-52FE-762D36E48840}"/>
              </a:ext>
            </a:extLst>
          </p:cNvPr>
          <p:cNvSpPr txBox="1"/>
          <p:nvPr/>
        </p:nvSpPr>
        <p:spPr>
          <a:xfrm>
            <a:off x="342899" y="1438630"/>
            <a:ext cx="11525249" cy="1077218"/>
          </a:xfrm>
          <a:prstGeom prst="rect">
            <a:avLst/>
          </a:prstGeom>
          <a:noFill/>
        </p:spPr>
        <p:txBody>
          <a:bodyPr wrap="square" rtlCol="0">
            <a:spAutoFit/>
          </a:bodyPr>
          <a:lstStyle/>
          <a:p>
            <a:pPr algn="just"/>
            <a:r>
              <a:rPr lang="fr-FR" sz="1600" b="1" dirty="0"/>
              <a:t>4. </a:t>
            </a:r>
            <a:r>
              <a:rPr lang="fr-FR" sz="1600" dirty="0">
                <a:solidFill>
                  <a:srgbClr val="0070C0"/>
                </a:solidFill>
              </a:rPr>
              <a:t>La </a:t>
            </a:r>
            <a:r>
              <a:rPr lang="fr-FR" sz="1600" b="1" dirty="0">
                <a:solidFill>
                  <a:srgbClr val="0070C0"/>
                </a:solidFill>
              </a:rPr>
              <a:t>première phase</a:t>
            </a:r>
            <a:r>
              <a:rPr lang="fr-FR" sz="1600" dirty="0">
                <a:solidFill>
                  <a:srgbClr val="0070C0"/>
                </a:solidFill>
              </a:rPr>
              <a:t> des assassinats concerne </a:t>
            </a:r>
            <a:r>
              <a:rPr lang="fr-FR" sz="1600" b="1" dirty="0">
                <a:solidFill>
                  <a:srgbClr val="0070C0"/>
                </a:solidFill>
              </a:rPr>
              <a:t>les seigneurs protestants </a:t>
            </a:r>
            <a:r>
              <a:rPr lang="fr-FR" sz="1600" dirty="0">
                <a:solidFill>
                  <a:srgbClr val="0070C0"/>
                </a:solidFill>
              </a:rPr>
              <a:t>(dont Coligny) logés au Louvre ou dans les rues voisines. Une </a:t>
            </a:r>
            <a:r>
              <a:rPr lang="fr-FR" sz="1600" b="1" dirty="0">
                <a:solidFill>
                  <a:srgbClr val="0070C0"/>
                </a:solidFill>
              </a:rPr>
              <a:t>deuxième phase </a:t>
            </a:r>
            <a:r>
              <a:rPr lang="fr-FR" sz="1600" dirty="0">
                <a:solidFill>
                  <a:srgbClr val="0070C0"/>
                </a:solidFill>
              </a:rPr>
              <a:t>témoigne de l’extrême ressentiment que les </a:t>
            </a:r>
            <a:r>
              <a:rPr lang="fr-FR" sz="1600" b="1" dirty="0">
                <a:solidFill>
                  <a:srgbClr val="0070C0"/>
                </a:solidFill>
              </a:rPr>
              <a:t>catholiques parisiens </a:t>
            </a:r>
            <a:r>
              <a:rPr lang="fr-FR" sz="1600" dirty="0">
                <a:solidFill>
                  <a:srgbClr val="0070C0"/>
                </a:solidFill>
              </a:rPr>
              <a:t>éprouvaient à l’égard des protestants : sous l’impulsion de la milice bourgeoise, ils </a:t>
            </a:r>
            <a:r>
              <a:rPr lang="fr-FR" sz="1600" b="1" dirty="0">
                <a:solidFill>
                  <a:srgbClr val="0070C0"/>
                </a:solidFill>
              </a:rPr>
              <a:t>massacrent plus de 3 000 protestants</a:t>
            </a:r>
            <a:r>
              <a:rPr lang="fr-FR" sz="1600" dirty="0">
                <a:solidFill>
                  <a:srgbClr val="0070C0"/>
                </a:solidFill>
              </a:rPr>
              <a:t>. Enfin, le massacre s’étend à </a:t>
            </a:r>
            <a:r>
              <a:rPr lang="fr-FR" sz="1600" b="1" dirty="0">
                <a:solidFill>
                  <a:srgbClr val="0070C0"/>
                </a:solidFill>
              </a:rPr>
              <a:t>d’autres villes du royaume </a:t>
            </a:r>
            <a:r>
              <a:rPr lang="fr-FR" sz="1600" dirty="0">
                <a:solidFill>
                  <a:srgbClr val="0070C0"/>
                </a:solidFill>
              </a:rPr>
              <a:t>(Lyon, Bordeaux, Toulouse…). De nouvelles guerres de religions s’ouvrent à la suite des évènements d’août 1572.</a:t>
            </a:r>
          </a:p>
        </p:txBody>
      </p:sp>
      <p:sp>
        <p:nvSpPr>
          <p:cNvPr id="6" name="Rectangle 5">
            <a:extLst>
              <a:ext uri="{FF2B5EF4-FFF2-40B4-BE49-F238E27FC236}">
                <a16:creationId xmlns:a16="http://schemas.microsoft.com/office/drawing/2014/main" id="{5BCDA6D0-839D-951B-0AC7-61172B3C84C0}"/>
              </a:ext>
            </a:extLst>
          </p:cNvPr>
          <p:cNvSpPr/>
          <p:nvPr/>
        </p:nvSpPr>
        <p:spPr>
          <a:xfrm>
            <a:off x="7385683" y="3276600"/>
            <a:ext cx="4482465" cy="3352800"/>
          </a:xfrm>
          <a:prstGeom prst="rect">
            <a:avLst/>
          </a:prstGeom>
          <a:solidFill>
            <a:schemeClr val="bg1">
              <a:alpha val="49000"/>
            </a:schemeClr>
          </a:solidFill>
          <a:ln>
            <a:solidFill>
              <a:schemeClr val="tx1"/>
            </a:solidFill>
          </a:ln>
        </p:spPr>
        <p:txBody>
          <a:bodyPr wrap="square">
            <a:noAutofit/>
          </a:bodyPr>
          <a:lstStyle/>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Le 18 août 1572, </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Henri de Navarre </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(protestant)</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se rend à Paris accompagné de nombreux protestants pour épouser </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Marguerite de Valois </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(catholique), la sœur du</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roi Charles IX</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Ce mariage a pour but de pacifier les relations entre protestants et catholiques.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Le 22 août 1572, un catholique essaie d'assassiner l’</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amiral de Coligny, </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le chef des protestants. Il agit sans doute sur l'ordre du </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duc de Guise</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chef de la Ligue catholique.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Les nobles protestants demandent justice au roi contre le duc de Guise. Ils se font menaçants. Sous la pression du duc de Guise et de sa mère Catherine de Médicis, Charles IX ordonne alors le massacre.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Le </a:t>
            </a:r>
            <a:r>
              <a:rPr lang="fr-FR" sz="9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24 Août 1572</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à l'aube, Coligny et les nobles protestants sont assassinés. Puis, jusqu'au 30 Août, sous l’impulsion de la milice bourgeoise, les Parisiens catholiques massacrent tous les protestants qu'ils trouvent. On comptera près de 3000 morts. Les assassinats de protestants s'étendent à d'autres villes du royaume jusqu'en Octobre.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la suite de la Saint Barthélémy, une nouvelle guerre de religion oppose les protestants, qui se réfugient dans leurs places fortes, au roi.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D’après Joël Cornette, « Chronique de l’horreur », </a:t>
            </a:r>
            <a:r>
              <a:rPr lang="fr-FR" sz="900" i="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L’Histoire</a:t>
            </a: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n°496, juin 2022,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 de texte 9">
            <a:extLst>
              <a:ext uri="{FF2B5EF4-FFF2-40B4-BE49-F238E27FC236}">
                <a16:creationId xmlns:a16="http://schemas.microsoft.com/office/drawing/2014/main" id="{9FE4EA18-C2F1-455C-769C-BFBEB4266BA7}"/>
              </a:ext>
            </a:extLst>
          </p:cNvPr>
          <p:cNvSpPr txBox="1"/>
          <p:nvPr/>
        </p:nvSpPr>
        <p:spPr>
          <a:xfrm>
            <a:off x="7384413" y="2999105"/>
            <a:ext cx="4282440"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000" b="1" u="sng" kern="1200" cap="small">
                <a:solidFill>
                  <a:srgbClr val="000000"/>
                </a:solidFill>
                <a:effectLst/>
                <a:highlight>
                  <a:srgbClr val="D3D3D3"/>
                </a:highlight>
                <a:latin typeface="Century Gothic" panose="020B0502020202020204" pitchFamily="34" charset="0"/>
                <a:ea typeface="Calibri" panose="020F0502020204030204" pitchFamily="34" charset="0"/>
                <a:cs typeface="Times New Roman" panose="02020603050405020304" pitchFamily="18" charset="0"/>
              </a:rPr>
              <a:t>Doc. 2 : Le déroulement de la Saint-Barthélemy</a:t>
            </a:r>
            <a:r>
              <a:rPr lang="fr-FR" sz="1000" b="1" u="sng" kern="1200" cap="small">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7">
            <a:extLst>
              <a:ext uri="{FF2B5EF4-FFF2-40B4-BE49-F238E27FC236}">
                <a16:creationId xmlns:a16="http://schemas.microsoft.com/office/drawing/2014/main" id="{33F7EA9E-0F30-5047-38B3-FBB3CBB65C5F}"/>
              </a:ext>
            </a:extLst>
          </p:cNvPr>
          <p:cNvSpPr txBox="1">
            <a:spLocks/>
          </p:cNvSpPr>
          <p:nvPr/>
        </p:nvSpPr>
        <p:spPr>
          <a:xfrm>
            <a:off x="342900" y="145732"/>
            <a:ext cx="11525250" cy="1143000"/>
          </a:xfrm>
          <a:prstGeom prst="rect">
            <a:avLst/>
          </a:prstGeom>
          <a:solidFill>
            <a:srgbClr val="C0504D">
              <a:lumMod val="40000"/>
              <a:lumOff val="60000"/>
            </a:srgbClr>
          </a:solidFill>
          <a:ln>
            <a:solidFill>
              <a:sysClr val="windowText" lastClr="000000"/>
            </a:solidFill>
          </a:ln>
        </p:spPr>
        <p:txBody>
          <a:bodyPr wrap="square" rtlCol="0">
            <a:noAutofit/>
          </a:bodyPr>
          <a:lstStyle/>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Présentez le document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Mettez en évidence le contexte et les causes du massacre de la Saint-Barthélemy (doc. 2).</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 analysant le document 1, montrez qui sont les principaux responsables du massacre d’après les protestants.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Expliquez les étapes du massacre, ainsi que ses conséquences. (doc. 2, 3, 4)</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 confrontant les documents, décrivez les modalités du massacre (doc. 1, 3 et 4) </a:t>
            </a: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u="none" strike="noStrike"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kern="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7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7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0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77863B-252C-DBDF-A1E1-F9C26B8CC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575"/>
          </a:xfrm>
          <a:prstGeom prst="rect">
            <a:avLst/>
          </a:prstGeom>
        </p:spPr>
      </p:pic>
      <p:sp>
        <p:nvSpPr>
          <p:cNvPr id="7" name="Rectangle 6">
            <a:extLst>
              <a:ext uri="{FF2B5EF4-FFF2-40B4-BE49-F238E27FC236}">
                <a16:creationId xmlns:a16="http://schemas.microsoft.com/office/drawing/2014/main" id="{26139118-9207-511A-9E70-12044E3286D8}"/>
              </a:ext>
            </a:extLst>
          </p:cNvPr>
          <p:cNvSpPr/>
          <p:nvPr/>
        </p:nvSpPr>
        <p:spPr>
          <a:xfrm>
            <a:off x="0" y="0"/>
            <a:ext cx="12192000" cy="6848575"/>
          </a:xfrm>
          <a:prstGeom prst="rect">
            <a:avLst/>
          </a:prstGeom>
          <a:solidFill>
            <a:schemeClr val="bg1">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bg1"/>
                </a:solidFill>
                <a:latin typeface="Tw Cen MT" pitchFamily="34" charset="0"/>
              </a:rPr>
              <a:t> </a:t>
            </a:r>
          </a:p>
          <a:p>
            <a:pPr algn="just">
              <a:buFont typeface="Wingdings" pitchFamily="2" charset="2"/>
              <a:buChar char="q"/>
            </a:pPr>
            <a:endParaRPr lang="fr-FR" b="1" dirty="0">
              <a:solidFill>
                <a:schemeClr val="bg1"/>
              </a:solidFill>
              <a:latin typeface="Tw Cen MT" pitchFamily="34" charset="0"/>
            </a:endParaRPr>
          </a:p>
          <a:p>
            <a:pPr algn="ctr"/>
            <a:endParaRPr lang="fr-FR" dirty="0">
              <a:solidFill>
                <a:schemeClr val="bg1"/>
              </a:solidFill>
            </a:endParaRPr>
          </a:p>
        </p:txBody>
      </p:sp>
      <p:sp>
        <p:nvSpPr>
          <p:cNvPr id="9" name="ZoneTexte 7">
            <a:extLst>
              <a:ext uri="{FF2B5EF4-FFF2-40B4-BE49-F238E27FC236}">
                <a16:creationId xmlns:a16="http://schemas.microsoft.com/office/drawing/2014/main" id="{33F7EA9E-0F30-5047-38B3-FBB3CBB65C5F}"/>
              </a:ext>
            </a:extLst>
          </p:cNvPr>
          <p:cNvSpPr txBox="1">
            <a:spLocks/>
          </p:cNvSpPr>
          <p:nvPr/>
        </p:nvSpPr>
        <p:spPr>
          <a:xfrm>
            <a:off x="342900" y="145732"/>
            <a:ext cx="11525250" cy="1143000"/>
          </a:xfrm>
          <a:prstGeom prst="rect">
            <a:avLst/>
          </a:prstGeom>
          <a:solidFill>
            <a:srgbClr val="C0504D">
              <a:lumMod val="40000"/>
              <a:lumOff val="60000"/>
            </a:srgbClr>
          </a:solidFill>
          <a:ln>
            <a:solidFill>
              <a:sysClr val="windowText" lastClr="000000"/>
            </a:solidFill>
          </a:ln>
        </p:spPr>
        <p:txBody>
          <a:bodyPr wrap="square" rtlCol="0">
            <a:noAutofit/>
          </a:bodyPr>
          <a:lstStyle/>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Présentez le document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Mettez en évidence le contexte et les causes du massacre de la Saint-Barthélemy (doc. 2).</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 analysant le document 1, montrez qui sont les principaux responsables du massacre d’après les protestants.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Expliquez les étapes du massacre, ainsi que ses conséquences. (doc. 2, 3, 4)</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2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 confrontant les documents, décrivez les modalités du massacre (doc. 1, 3 et 4) </a:t>
            </a: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u="none" strike="noStrike"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kern="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7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7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A4BCCBE0-1D65-695A-CCFD-D0AFB4162C4F}"/>
              </a:ext>
            </a:extLst>
          </p:cNvPr>
          <p:cNvSpPr txBox="1"/>
          <p:nvPr/>
        </p:nvSpPr>
        <p:spPr>
          <a:xfrm>
            <a:off x="342898" y="1429105"/>
            <a:ext cx="11525251" cy="1569660"/>
          </a:xfrm>
          <a:prstGeom prst="rect">
            <a:avLst/>
          </a:prstGeom>
          <a:noFill/>
        </p:spPr>
        <p:txBody>
          <a:bodyPr wrap="square" rtlCol="0">
            <a:spAutoFit/>
          </a:bodyPr>
          <a:lstStyle/>
          <a:p>
            <a:pPr algn="just"/>
            <a:r>
              <a:rPr lang="fr-FR" sz="1600" b="1" dirty="0"/>
              <a:t>5. </a:t>
            </a:r>
            <a:r>
              <a:rPr lang="fr-FR" sz="1600" dirty="0">
                <a:solidFill>
                  <a:srgbClr val="0070C0"/>
                </a:solidFill>
              </a:rPr>
              <a:t>La Saint-Barthélemy donne lieu à un </a:t>
            </a:r>
            <a:r>
              <a:rPr lang="fr-FR" sz="1600" b="1" dirty="0">
                <a:solidFill>
                  <a:srgbClr val="0070C0"/>
                </a:solidFill>
              </a:rPr>
              <a:t>véritable déchainement de violence</a:t>
            </a:r>
            <a:r>
              <a:rPr lang="fr-FR" sz="1600" dirty="0">
                <a:solidFill>
                  <a:srgbClr val="0070C0"/>
                </a:solidFill>
              </a:rPr>
              <a:t>. Le tableau de Dubois (doc. 1) montre les femmes éventrées, les hommes assommés ou poignardés, les nourrissons assassinés. Les massacres sont </a:t>
            </a:r>
            <a:r>
              <a:rPr lang="fr-FR" sz="1600" b="1" dirty="0">
                <a:solidFill>
                  <a:srgbClr val="0070C0"/>
                </a:solidFill>
              </a:rPr>
              <a:t>perpétrés sous l’impulsion de la milice bourgeoise</a:t>
            </a:r>
            <a:r>
              <a:rPr lang="fr-FR" sz="1600" dirty="0">
                <a:solidFill>
                  <a:srgbClr val="0070C0"/>
                </a:solidFill>
              </a:rPr>
              <a:t>. L’exemple de Nicolas </a:t>
            </a:r>
            <a:r>
              <a:rPr lang="fr-FR" sz="1600" dirty="0" err="1">
                <a:solidFill>
                  <a:srgbClr val="0070C0"/>
                </a:solidFill>
              </a:rPr>
              <a:t>Pezou</a:t>
            </a:r>
            <a:r>
              <a:rPr lang="fr-FR" sz="1600" dirty="0">
                <a:solidFill>
                  <a:srgbClr val="0070C0"/>
                </a:solidFill>
              </a:rPr>
              <a:t> (doc. 3), montre que ces responsables de la police de quartier, étaient des catholiques très zélés qui avaient l’habitude de traquer, arrêter et persécuter les protestants. De plus, la Saint-Barthélemy est un </a:t>
            </a:r>
            <a:r>
              <a:rPr lang="fr-FR" sz="1600" b="1" dirty="0">
                <a:solidFill>
                  <a:srgbClr val="0070C0"/>
                </a:solidFill>
              </a:rPr>
              <a:t>massacre de proximité </a:t>
            </a:r>
            <a:r>
              <a:rPr lang="fr-FR" sz="1600" dirty="0">
                <a:solidFill>
                  <a:srgbClr val="0070C0"/>
                </a:solidFill>
              </a:rPr>
              <a:t>(voisins, parents, etc.). L’assassinat du couple Féret par leurs neveux (doc. 4) montre que c’est parce qu’ils partageaient le quotidien de leurs victimes que les meurtriers ont su si vite où, comment et qui frapper. </a:t>
            </a:r>
          </a:p>
        </p:txBody>
      </p:sp>
      <p:sp>
        <p:nvSpPr>
          <p:cNvPr id="11" name="Zone de texte 3">
            <a:extLst>
              <a:ext uri="{FF2B5EF4-FFF2-40B4-BE49-F238E27FC236}">
                <a16:creationId xmlns:a16="http://schemas.microsoft.com/office/drawing/2014/main" id="{82233499-F9F8-B10C-6DE1-924E1234AB23}"/>
              </a:ext>
            </a:extLst>
          </p:cNvPr>
          <p:cNvSpPr txBox="1"/>
          <p:nvPr/>
        </p:nvSpPr>
        <p:spPr>
          <a:xfrm>
            <a:off x="7833994" y="4241490"/>
            <a:ext cx="4029002" cy="234333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900" i="1" dirty="0">
                <a:effectLst/>
                <a:latin typeface="Century Gothic" panose="020B0502020202020204" pitchFamily="34" charset="0"/>
                <a:ea typeface="Calibri" panose="020F0502020204030204" pitchFamily="34" charset="0"/>
                <a:cs typeface="Times New Roman" panose="02020603050405020304" pitchFamily="18" charset="0"/>
              </a:rPr>
              <a:t>Un soir d’août 1572, Pierre Féret et Marie </a:t>
            </a:r>
            <a:r>
              <a:rPr lang="fr-FR" sz="900" i="1" dirty="0" err="1">
                <a:effectLst/>
                <a:latin typeface="Century Gothic" panose="020B0502020202020204" pitchFamily="34" charset="0"/>
                <a:ea typeface="Calibri" panose="020F0502020204030204" pitchFamily="34" charset="0"/>
                <a:cs typeface="Times New Roman" panose="02020603050405020304" pitchFamily="18" charset="0"/>
              </a:rPr>
              <a:t>Passart</a:t>
            </a:r>
            <a:r>
              <a:rPr lang="fr-FR" sz="900" i="1" dirty="0">
                <a:effectLst/>
                <a:latin typeface="Century Gothic" panose="020B0502020202020204" pitchFamily="34" charset="0"/>
                <a:ea typeface="Calibri" panose="020F0502020204030204" pitchFamily="34" charset="0"/>
                <a:cs typeface="Times New Roman" panose="02020603050405020304" pitchFamily="18" charset="0"/>
              </a:rPr>
              <a:t>, couple protestant, reçoivent la funeste visite de leurs neveux catholiques.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dirty="0">
                <a:effectLst/>
                <a:latin typeface="Century Gothic" panose="020B0502020202020204" pitchFamily="34" charset="0"/>
                <a:ea typeface="Calibri" panose="020F0502020204030204" pitchFamily="34" charset="0"/>
                <a:cs typeface="Times New Roman" panose="02020603050405020304" pitchFamily="18" charset="0"/>
              </a:rPr>
              <a:t>« “Mon oncle, c’est aujourd’hui qu’il faut que vous et ma tante, qui avez été tant opiniâtre, alliez à tous les diables”. Et sans respect de parenté ni d’excuse quelconque, ils les firent promptement habiller, puis les menèrent à l’abreuvoir </a:t>
            </a:r>
            <a:r>
              <a:rPr lang="fr-FR" sz="900" dirty="0" err="1">
                <a:effectLst/>
                <a:latin typeface="Century Gothic" panose="020B0502020202020204" pitchFamily="34" charset="0"/>
                <a:ea typeface="Calibri" panose="020F0502020204030204" pitchFamily="34" charset="0"/>
                <a:cs typeface="Times New Roman" panose="02020603050405020304" pitchFamily="18" charset="0"/>
              </a:rPr>
              <a:t>Poupain</a:t>
            </a:r>
            <a:r>
              <a:rPr lang="fr-FR" sz="900" dirty="0">
                <a:effectLst/>
                <a:latin typeface="Century Gothic" panose="020B0502020202020204" pitchFamily="34" charset="0"/>
                <a:ea typeface="Calibri" panose="020F0502020204030204" pitchFamily="34" charset="0"/>
                <a:cs typeface="Times New Roman" panose="02020603050405020304" pitchFamily="18" charset="0"/>
              </a:rPr>
              <a:t>. La femme fort résolue et d’un visage constant, en sortant de sa maison, donna son demi centime d’argent à une buandière qu’elle connaissait, puis encouragea son mari par les chemins. Etant au lieu de leur supplice, ils furent assommés, et leurs propres neveux y mirent la main ; puis on jeta leurs corps à l’eau ».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sz="900" dirty="0">
                <a:effectLst/>
                <a:latin typeface="Century Gothic" panose="020B0502020202020204" pitchFamily="34" charset="0"/>
                <a:ea typeface="Calibri" panose="020F0502020204030204" pitchFamily="34" charset="0"/>
                <a:cs typeface="Times New Roman" panose="02020603050405020304" pitchFamily="18" charset="0"/>
              </a:rPr>
              <a:t>Simon Goulart, </a:t>
            </a:r>
            <a:r>
              <a:rPr lang="fr-FR" sz="900" i="1" dirty="0">
                <a:effectLst/>
                <a:latin typeface="Century Gothic" panose="020B0502020202020204" pitchFamily="34" charset="0"/>
                <a:ea typeface="Calibri" panose="020F0502020204030204" pitchFamily="34" charset="0"/>
                <a:cs typeface="Times New Roman" panose="02020603050405020304" pitchFamily="18" charset="0"/>
              </a:rPr>
              <a:t>Mémoire de l’</a:t>
            </a:r>
            <a:r>
              <a:rPr lang="fr-FR" sz="900" i="1" dirty="0" err="1">
                <a:effectLst/>
                <a:latin typeface="Century Gothic" panose="020B0502020202020204" pitchFamily="34" charset="0"/>
                <a:ea typeface="Calibri" panose="020F0502020204030204" pitchFamily="34" charset="0"/>
                <a:cs typeface="Times New Roman" panose="02020603050405020304" pitchFamily="18" charset="0"/>
              </a:rPr>
              <a:t>Estat</a:t>
            </a:r>
            <a:r>
              <a:rPr lang="fr-FR" sz="900" i="1" dirty="0">
                <a:effectLst/>
                <a:latin typeface="Century Gothic" panose="020B0502020202020204" pitchFamily="34" charset="0"/>
                <a:ea typeface="Calibri" panose="020F0502020204030204" pitchFamily="34" charset="0"/>
                <a:cs typeface="Times New Roman" panose="02020603050405020304" pitchFamily="18" charset="0"/>
              </a:rPr>
              <a:t> de France</a:t>
            </a:r>
            <a:r>
              <a:rPr lang="fr-FR" sz="900" dirty="0">
                <a:effectLst/>
                <a:latin typeface="Century Gothic" panose="020B0502020202020204" pitchFamily="34" charset="0"/>
                <a:ea typeface="Calibri" panose="020F0502020204030204" pitchFamily="34" charset="0"/>
                <a:cs typeface="Times New Roman" panose="02020603050405020304" pitchFamily="18" charset="0"/>
              </a:rPr>
              <a:t>, 1579, (transcrit du vieux français)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4">
            <a:extLst>
              <a:ext uri="{FF2B5EF4-FFF2-40B4-BE49-F238E27FC236}">
                <a16:creationId xmlns:a16="http://schemas.microsoft.com/office/drawing/2014/main" id="{1F0D65D5-14E0-B768-251A-4EBFDFD90338}"/>
              </a:ext>
            </a:extLst>
          </p:cNvPr>
          <p:cNvSpPr txBox="1"/>
          <p:nvPr/>
        </p:nvSpPr>
        <p:spPr>
          <a:xfrm>
            <a:off x="7842295" y="3975426"/>
            <a:ext cx="4025854" cy="4280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000" b="1" u="sng" kern="1200" cap="small">
                <a:solidFill>
                  <a:srgbClr val="000000"/>
                </a:solidFill>
                <a:effectLst/>
                <a:highlight>
                  <a:srgbClr val="D3D3D3"/>
                </a:highlight>
                <a:latin typeface="Century Gothic" panose="020B0502020202020204" pitchFamily="34" charset="0"/>
                <a:ea typeface="Calibri" panose="020F0502020204030204" pitchFamily="34" charset="0"/>
                <a:cs typeface="Times New Roman" panose="02020603050405020304" pitchFamily="18" charset="0"/>
              </a:rPr>
              <a:t>Doc. 4 : Un massacre de proximite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BA792BF0-D739-45A5-EFDE-187EEF376671}"/>
              </a:ext>
            </a:extLst>
          </p:cNvPr>
          <p:cNvSpPr txBox="1"/>
          <p:nvPr/>
        </p:nvSpPr>
        <p:spPr>
          <a:xfrm>
            <a:off x="323850" y="1992358"/>
            <a:ext cx="11544299" cy="1569660"/>
          </a:xfrm>
          <a:prstGeom prst="rect">
            <a:avLst/>
          </a:prstGeom>
          <a:solidFill>
            <a:schemeClr val="bg1"/>
          </a:solidFill>
          <a:ln>
            <a:solidFill>
              <a:srgbClr val="E46C0A"/>
            </a:solidFill>
          </a:ln>
        </p:spPr>
        <p:txBody>
          <a:bodyPr wrap="square">
            <a:spAutoFit/>
          </a:bodyPr>
          <a:lstStyle/>
          <a:p>
            <a:pPr algn="just">
              <a:defRPr/>
            </a:pPr>
            <a:r>
              <a:rPr lang="fr-FR" sz="1600" b="1" u="sng" dirty="0">
                <a:solidFill>
                  <a:srgbClr val="E46C0A"/>
                </a:solidFill>
              </a:rPr>
              <a:t>Point méthode</a:t>
            </a:r>
            <a:r>
              <a:rPr lang="fr-FR" sz="1600" b="1" dirty="0">
                <a:solidFill>
                  <a:srgbClr val="E46C0A"/>
                </a:solidFill>
              </a:rPr>
              <a:t> : Confronter des documents</a:t>
            </a:r>
          </a:p>
          <a:p>
            <a:pPr marL="285750" lvl="0" indent="-285750" algn="just">
              <a:buFontTx/>
              <a:buChar char="-"/>
            </a:pPr>
            <a:r>
              <a:rPr lang="fr-FR" sz="1600" dirty="0">
                <a:solidFill>
                  <a:srgbClr val="E46C0A"/>
                </a:solidFill>
              </a:rPr>
              <a:t>Trouver ce qui est commun aux documents (lieu, période, évènements, auteurs, idées, nature…).</a:t>
            </a:r>
          </a:p>
          <a:p>
            <a:pPr marL="285750" lvl="0" indent="-285750" algn="just">
              <a:buFontTx/>
              <a:buChar char="-"/>
            </a:pPr>
            <a:r>
              <a:rPr lang="fr-FR" sz="1600" dirty="0">
                <a:solidFill>
                  <a:srgbClr val="E46C0A"/>
                </a:solidFill>
              </a:rPr>
              <a:t>Trouver les points de divergences des documents (remarque : il n’y a pas toujours de points de contradiction entre les documents).</a:t>
            </a:r>
          </a:p>
          <a:p>
            <a:pPr marL="285750" lvl="0" indent="-285750" algn="just">
              <a:buFontTx/>
              <a:buChar char="-"/>
            </a:pPr>
            <a:r>
              <a:rPr lang="fr-FR" sz="1600" dirty="0">
                <a:solidFill>
                  <a:srgbClr val="E46C0A"/>
                </a:solidFill>
              </a:rPr>
              <a:t>Trouver ce que chaque document apporte de particulier (ces documents ont été choisis dans un but qu’il faut essayer de trouver : confirmer un évènement, donner des opinions différentes ou convergentes, montrer une évolution, présenter plusieurs aspects d’un fait…)</a:t>
            </a:r>
          </a:p>
        </p:txBody>
      </p:sp>
      <p:sp>
        <p:nvSpPr>
          <p:cNvPr id="14" name="Zone de texte 10">
            <a:extLst>
              <a:ext uri="{FF2B5EF4-FFF2-40B4-BE49-F238E27FC236}">
                <a16:creationId xmlns:a16="http://schemas.microsoft.com/office/drawing/2014/main" id="{74D4FA14-7014-3DA9-E4EE-EE59D42FE1E7}"/>
              </a:ext>
            </a:extLst>
          </p:cNvPr>
          <p:cNvSpPr txBox="1"/>
          <p:nvPr/>
        </p:nvSpPr>
        <p:spPr>
          <a:xfrm>
            <a:off x="3206749" y="4255484"/>
            <a:ext cx="4515485" cy="232933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900" dirty="0">
                <a:effectLst/>
                <a:latin typeface="Century Gothic" panose="020B0502020202020204" pitchFamily="34" charset="0"/>
                <a:ea typeface="Calibri" panose="020F0502020204030204" pitchFamily="34" charset="0"/>
                <a:cs typeface="Times New Roman" panose="02020603050405020304" pitchFamily="18" charset="0"/>
              </a:rPr>
              <a:t>« Depuis des années, Nicolas </a:t>
            </a:r>
            <a:r>
              <a:rPr lang="fr-FR" sz="900" dirty="0" err="1">
                <a:effectLst/>
                <a:latin typeface="Century Gothic" panose="020B0502020202020204" pitchFamily="34" charset="0"/>
                <a:ea typeface="Calibri" panose="020F0502020204030204" pitchFamily="34" charset="0"/>
                <a:cs typeface="Times New Roman" panose="02020603050405020304" pitchFamily="18" charset="0"/>
              </a:rPr>
              <a:t>Pezou</a:t>
            </a:r>
            <a:r>
              <a:rPr lang="fr-FR" sz="900" dirty="0">
                <a:effectLst/>
                <a:latin typeface="Century Gothic" panose="020B0502020202020204" pitchFamily="34" charset="0"/>
                <a:ea typeface="Calibri" panose="020F0502020204030204" pitchFamily="34" charset="0"/>
                <a:cs typeface="Times New Roman" panose="02020603050405020304" pitchFamily="18" charset="0"/>
              </a:rPr>
              <a:t> s’est spécialisé dans l’arrestation de huguenots</a:t>
            </a:r>
            <a:r>
              <a:rPr lang="fr-FR" sz="900" baseline="30000" dirty="0">
                <a:effectLst/>
                <a:latin typeface="Century Gothic" panose="020B0502020202020204" pitchFamily="34" charset="0"/>
                <a:ea typeface="Calibri" panose="020F0502020204030204" pitchFamily="34" charset="0"/>
                <a:cs typeface="Times New Roman" panose="02020603050405020304" pitchFamily="18" charset="0"/>
              </a:rPr>
              <a:t>1</a:t>
            </a:r>
            <a:r>
              <a:rPr lang="fr-FR" sz="900" dirty="0">
                <a:effectLst/>
                <a:latin typeface="Century Gothic" panose="020B0502020202020204" pitchFamily="34" charset="0"/>
                <a:ea typeface="Calibri" panose="020F0502020204030204" pitchFamily="34" charset="0"/>
                <a:cs typeface="Times New Roman" panose="02020603050405020304" pitchFamily="18" charset="0"/>
              </a:rPr>
              <a:t>. Comme les autres miliciens, il n’est pas soldat professionnel, c’est un bon bourgeois, d’abord mercier puis petit financier. […] Entre 1567 et 1570, d’abord comme enseigne puis comme capitaine, il est à l’origine d’au moins 92 incarcérations de huguenots […]. </a:t>
            </a:r>
            <a:r>
              <a:rPr lang="fr-FR" sz="900" dirty="0" err="1">
                <a:effectLst/>
                <a:latin typeface="Century Gothic" panose="020B0502020202020204" pitchFamily="34" charset="0"/>
                <a:ea typeface="Calibri" panose="020F0502020204030204" pitchFamily="34" charset="0"/>
                <a:cs typeface="Times New Roman" panose="02020603050405020304" pitchFamily="18" charset="0"/>
              </a:rPr>
              <a:t>Pezou</a:t>
            </a:r>
            <a:r>
              <a:rPr lang="fr-FR" sz="900" dirty="0">
                <a:effectLst/>
                <a:latin typeface="Century Gothic" panose="020B0502020202020204" pitchFamily="34" charset="0"/>
                <a:ea typeface="Calibri" panose="020F0502020204030204" pitchFamily="34" charset="0"/>
                <a:cs typeface="Times New Roman" panose="02020603050405020304" pitchFamily="18" charset="0"/>
              </a:rPr>
              <a:t> est l’un des seize porteurs de la châsse “Sainte-Geneviève” : il a l’honneur de porter le tombeau qui contient les reliques de la sainte patronne des Parisiens. Il a des hommes sous ses ordres […]. </a:t>
            </a:r>
            <a:r>
              <a:rPr lang="fr-FR" sz="900" dirty="0" err="1">
                <a:effectLst/>
                <a:latin typeface="Century Gothic" panose="020B0502020202020204" pitchFamily="34" charset="0"/>
                <a:ea typeface="Calibri" panose="020F0502020204030204" pitchFamily="34" charset="0"/>
                <a:cs typeface="Times New Roman" panose="02020603050405020304" pitchFamily="18" charset="0"/>
              </a:rPr>
              <a:t>Pezou</a:t>
            </a:r>
            <a:r>
              <a:rPr lang="fr-FR" sz="900" dirty="0">
                <a:effectLst/>
                <a:latin typeface="Century Gothic" panose="020B0502020202020204" pitchFamily="34" charset="0"/>
                <a:ea typeface="Calibri" panose="020F0502020204030204" pitchFamily="34" charset="0"/>
                <a:cs typeface="Times New Roman" panose="02020603050405020304" pitchFamily="18" charset="0"/>
              </a:rPr>
              <a:t> et ses collègues sont capables d’identifier un protestant dans la rue – inestimable compétence car, par malheur, rien qui ne ressemble plus à un catholique qu’un calviniste.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sz="900" dirty="0">
                <a:effectLst/>
                <a:latin typeface="Century Gothic" panose="020B0502020202020204" pitchFamily="34" charset="0"/>
                <a:ea typeface="Calibri" panose="020F0502020204030204" pitchFamily="34" charset="0"/>
                <a:cs typeface="Times New Roman" panose="02020603050405020304" pitchFamily="18" charset="0"/>
              </a:rPr>
              <a:t>Jérémie Foa, </a:t>
            </a:r>
            <a:r>
              <a:rPr lang="fr-FR" sz="900" i="1" dirty="0">
                <a:effectLst/>
                <a:latin typeface="Century Gothic" panose="020B0502020202020204" pitchFamily="34" charset="0"/>
                <a:ea typeface="Calibri" panose="020F0502020204030204" pitchFamily="34" charset="0"/>
                <a:cs typeface="Times New Roman" panose="02020603050405020304" pitchFamily="18" charset="0"/>
              </a:rPr>
              <a:t>Tous ceux qui tombent. Visages du massacre de la Saint-Barthélemy</a:t>
            </a:r>
            <a:r>
              <a:rPr lang="fr-FR" sz="900" dirty="0">
                <a:effectLst/>
                <a:latin typeface="Century Gothic" panose="020B0502020202020204" pitchFamily="34" charset="0"/>
                <a:ea typeface="Calibri" panose="020F0502020204030204" pitchFamily="34" charset="0"/>
                <a:cs typeface="Times New Roman" panose="02020603050405020304" pitchFamily="18" charset="0"/>
              </a:rPr>
              <a:t>, Editions La Découverte, 2021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sz="300" dirty="0">
                <a:effectLst/>
                <a:latin typeface="Century Gothic" panose="020B0502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800" dirty="0">
                <a:effectLst/>
                <a:latin typeface="Century Gothic" panose="020B0502020202020204" pitchFamily="34" charset="0"/>
                <a:ea typeface="Calibri" panose="020F0502020204030204" pitchFamily="34" charset="0"/>
                <a:cs typeface="Times New Roman" panose="02020603050405020304" pitchFamily="18" charset="0"/>
              </a:rPr>
              <a:t>Nom donné aux protestants français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11">
            <a:extLst>
              <a:ext uri="{FF2B5EF4-FFF2-40B4-BE49-F238E27FC236}">
                <a16:creationId xmlns:a16="http://schemas.microsoft.com/office/drawing/2014/main" id="{72915DEE-4033-C891-E908-4A785BF1574B}"/>
              </a:ext>
            </a:extLst>
          </p:cNvPr>
          <p:cNvSpPr txBox="1"/>
          <p:nvPr/>
        </p:nvSpPr>
        <p:spPr>
          <a:xfrm>
            <a:off x="3201596" y="3998944"/>
            <a:ext cx="4516193"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000" b="1" u="sng" kern="1200" cap="small" dirty="0">
                <a:solidFill>
                  <a:srgbClr val="000000"/>
                </a:solidFill>
                <a:effectLst/>
                <a:highlight>
                  <a:srgbClr val="D3D3D3"/>
                </a:highlight>
                <a:latin typeface="Century Gothic" panose="020B0502020202020204" pitchFamily="34" charset="0"/>
                <a:ea typeface="Calibri" panose="020F0502020204030204" pitchFamily="34" charset="0"/>
                <a:cs typeface="Times New Roman" panose="02020603050405020304" pitchFamily="18" charset="0"/>
              </a:rPr>
              <a:t>Doc. 3 : Le parcours d’un massacreur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8">
            <a:hlinkClick r:id="rId3"/>
            <a:extLst>
              <a:ext uri="{FF2B5EF4-FFF2-40B4-BE49-F238E27FC236}">
                <a16:creationId xmlns:a16="http://schemas.microsoft.com/office/drawing/2014/main" id="{12F531EB-54F1-0E8C-5BA6-D804525123B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23850" y="4294460"/>
            <a:ext cx="2695708" cy="1965665"/>
          </a:xfrm>
          <a:prstGeom prst="rect">
            <a:avLst/>
          </a:prstGeom>
          <a:noFill/>
          <a:ln w="9525">
            <a:solidFill>
              <a:sysClr val="windowText" lastClr="000000"/>
            </a:solidFill>
            <a:miter lim="800000"/>
            <a:headEnd/>
            <a:tailEnd/>
          </a:ln>
          <a:effectLst/>
        </p:spPr>
      </p:pic>
      <p:sp>
        <p:nvSpPr>
          <p:cNvPr id="17" name="ZoneTexte 16">
            <a:extLst>
              <a:ext uri="{FF2B5EF4-FFF2-40B4-BE49-F238E27FC236}">
                <a16:creationId xmlns:a16="http://schemas.microsoft.com/office/drawing/2014/main" id="{A7AFB64C-4BD9-53FE-5BE5-E1CB1958BE00}"/>
              </a:ext>
            </a:extLst>
          </p:cNvPr>
          <p:cNvSpPr txBox="1"/>
          <p:nvPr/>
        </p:nvSpPr>
        <p:spPr>
          <a:xfrm>
            <a:off x="318697" y="6250603"/>
            <a:ext cx="2700862" cy="461665"/>
          </a:xfrm>
          <a:prstGeom prst="rect">
            <a:avLst/>
          </a:prstGeom>
          <a:noFill/>
        </p:spPr>
        <p:txBody>
          <a:bodyPr wrap="square" rtlCol="0">
            <a:spAutoFit/>
          </a:bodyPr>
          <a:lstStyle/>
          <a:p>
            <a:pPr algn="ctr"/>
            <a:r>
              <a:rPr lang="fr-FR" sz="800" i="1" dirty="0">
                <a:effectLst/>
                <a:latin typeface="Century Gothic" panose="020B0502020202020204" pitchFamily="34" charset="0"/>
                <a:ea typeface="Calibri" panose="020F0502020204030204" pitchFamily="34" charset="0"/>
                <a:cs typeface="Times New Roman" panose="02020603050405020304" pitchFamily="18" charset="0"/>
              </a:rPr>
              <a:t>Le massacre de la Saint Barthélémy</a:t>
            </a:r>
            <a:r>
              <a:rPr lang="fr-FR" sz="800" dirty="0">
                <a:effectLst/>
                <a:latin typeface="Century Gothic" panose="020B0502020202020204" pitchFamily="34" charset="0"/>
                <a:ea typeface="Calibri" panose="020F0502020204030204" pitchFamily="34" charset="0"/>
                <a:cs typeface="Times New Roman" panose="02020603050405020304" pitchFamily="18" charset="0"/>
              </a:rPr>
              <a:t>, François Dubois, vers 1572-1584,</a:t>
            </a: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800" dirty="0">
                <a:effectLst/>
                <a:latin typeface="Century Gothic" panose="020B0502020202020204" pitchFamily="34" charset="0"/>
                <a:ea typeface="Calibri" panose="020F0502020204030204" pitchFamily="34" charset="0"/>
                <a:cs typeface="Times New Roman" panose="02020603050405020304" pitchFamily="18" charset="0"/>
              </a:rPr>
              <a:t>Musée cantonal des beaux-arts de Lausanne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 de texte 1">
            <a:extLst>
              <a:ext uri="{FF2B5EF4-FFF2-40B4-BE49-F238E27FC236}">
                <a16:creationId xmlns:a16="http://schemas.microsoft.com/office/drawing/2014/main" id="{5A3F3F6F-0334-E8A9-6FE8-9374AF20DE3E}"/>
              </a:ext>
            </a:extLst>
          </p:cNvPr>
          <p:cNvSpPr txBox="1"/>
          <p:nvPr/>
        </p:nvSpPr>
        <p:spPr>
          <a:xfrm>
            <a:off x="323850" y="3821384"/>
            <a:ext cx="2695708"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000" b="1" u="sng" kern="1200" cap="small" dirty="0">
                <a:solidFill>
                  <a:srgbClr val="000000"/>
                </a:solidFill>
                <a:effectLst/>
                <a:highlight>
                  <a:srgbClr val="D3D3D3"/>
                </a:highlight>
                <a:latin typeface="Century Gothic" panose="020B0502020202020204" pitchFamily="34" charset="0"/>
                <a:ea typeface="Calibri" panose="020F0502020204030204" pitchFamily="34" charset="0"/>
                <a:cs typeface="Times New Roman" panose="02020603050405020304" pitchFamily="18" charset="0"/>
              </a:rPr>
              <a:t>Doc. 1 : Le massacre de la Saint Barthelemy vu par un peintre protestant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9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3" grpId="1"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1994</Words>
  <Application>Microsoft Office PowerPoint</Application>
  <PresentationFormat>Grand écran</PresentationFormat>
  <Paragraphs>107</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Calibri</vt:lpstr>
      <vt:lpstr>Calibri Light</vt:lpstr>
      <vt:lpstr>Century Gothic</vt:lpstr>
      <vt:lpstr>Tw Cen MT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 RHARROUZ</dc:creator>
  <cp:lastModifiedBy>Céline</cp:lastModifiedBy>
  <cp:revision>17</cp:revision>
  <dcterms:created xsi:type="dcterms:W3CDTF">2022-06-09T16:51:28Z</dcterms:created>
  <dcterms:modified xsi:type="dcterms:W3CDTF">2023-08-24T00:42:58Z</dcterms:modified>
</cp:coreProperties>
</file>